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6">
  <p:sldMasterIdLst>
    <p:sldMasterId id="2147483648" r:id="rId1"/>
  </p:sldMasterIdLst>
  <p:notesMasterIdLst>
    <p:notesMasterId r:id="rId56"/>
  </p:notesMasterIdLst>
  <p:handoutMasterIdLst>
    <p:handoutMasterId r:id="rId57"/>
  </p:handoutMasterIdLst>
  <p:sldIdLst>
    <p:sldId id="257" r:id="rId2"/>
    <p:sldId id="258" r:id="rId3"/>
    <p:sldId id="297" r:id="rId4"/>
    <p:sldId id="296" r:id="rId5"/>
    <p:sldId id="292" r:id="rId6"/>
    <p:sldId id="293" r:id="rId7"/>
    <p:sldId id="259" r:id="rId8"/>
    <p:sldId id="298" r:id="rId9"/>
    <p:sldId id="294" r:id="rId10"/>
    <p:sldId id="295" r:id="rId11"/>
    <p:sldId id="284" r:id="rId12"/>
    <p:sldId id="283" r:id="rId13"/>
    <p:sldId id="289" r:id="rId14"/>
    <p:sldId id="281" r:id="rId15"/>
    <p:sldId id="279" r:id="rId16"/>
    <p:sldId id="280" r:id="rId17"/>
    <p:sldId id="282" r:id="rId18"/>
    <p:sldId id="305" r:id="rId19"/>
    <p:sldId id="303" r:id="rId20"/>
    <p:sldId id="285" r:id="rId21"/>
    <p:sldId id="313" r:id="rId22"/>
    <p:sldId id="264" r:id="rId23"/>
    <p:sldId id="286" r:id="rId24"/>
    <p:sldId id="287" r:id="rId25"/>
    <p:sldId id="260" r:id="rId26"/>
    <p:sldId id="290" r:id="rId27"/>
    <p:sldId id="306" r:id="rId28"/>
    <p:sldId id="304" r:id="rId29"/>
    <p:sldId id="274" r:id="rId30"/>
    <p:sldId id="311" r:id="rId31"/>
    <p:sldId id="307" r:id="rId32"/>
    <p:sldId id="308" r:id="rId33"/>
    <p:sldId id="310" r:id="rId34"/>
    <p:sldId id="265" r:id="rId35"/>
    <p:sldId id="266" r:id="rId36"/>
    <p:sldId id="276" r:id="rId37"/>
    <p:sldId id="267" r:id="rId38"/>
    <p:sldId id="268" r:id="rId39"/>
    <p:sldId id="275" r:id="rId40"/>
    <p:sldId id="269" r:id="rId41"/>
    <p:sldId id="270" r:id="rId42"/>
    <p:sldId id="271" r:id="rId43"/>
    <p:sldId id="272" r:id="rId44"/>
    <p:sldId id="273" r:id="rId45"/>
    <p:sldId id="277" r:id="rId46"/>
    <p:sldId id="299" r:id="rId47"/>
    <p:sldId id="301" r:id="rId48"/>
    <p:sldId id="312" r:id="rId49"/>
    <p:sldId id="300" r:id="rId50"/>
    <p:sldId id="278" r:id="rId51"/>
    <p:sldId id="309" r:id="rId52"/>
    <p:sldId id="291" r:id="rId53"/>
    <p:sldId id="263" r:id="rId54"/>
    <p:sldId id="26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99194A6-4972-41CF-BE31-681CFD32B07E}">
          <p14:sldIdLst>
            <p14:sldId id="257"/>
          </p14:sldIdLst>
        </p14:section>
        <p14:section name="Biography" id="{4855B625-CB89-4837-B884-5FE2E18A9FFB}">
          <p14:sldIdLst>
            <p14:sldId id="258"/>
            <p14:sldId id="297"/>
          </p14:sldIdLst>
        </p14:section>
        <p14:section name="Outline" id="{FE8BA58D-C64A-46D4-860C-FB78ED333BC9}">
          <p14:sldIdLst>
            <p14:sldId id="296"/>
          </p14:sldIdLst>
        </p14:section>
        <p14:section name="Recommender Systems" id="{5D15A605-2CBC-4239-B1F6-BF080B3CF4C2}">
          <p14:sldIdLst>
            <p14:sldId id="292"/>
            <p14:sldId id="293"/>
            <p14:sldId id="259"/>
            <p14:sldId id="298"/>
            <p14:sldId id="294"/>
            <p14:sldId id="295"/>
            <p14:sldId id="284"/>
            <p14:sldId id="283"/>
          </p14:sldIdLst>
        </p14:section>
        <p14:section name="Computational Advertising" id="{729E1E7B-8542-4ABA-B9AF-2A6CF8DE1BFD}">
          <p14:sldIdLst>
            <p14:sldId id="289"/>
            <p14:sldId id="281"/>
            <p14:sldId id="279"/>
            <p14:sldId id="280"/>
            <p14:sldId id="282"/>
            <p14:sldId id="305"/>
            <p14:sldId id="303"/>
            <p14:sldId id="285"/>
            <p14:sldId id="313"/>
            <p14:sldId id="264"/>
            <p14:sldId id="286"/>
          </p14:sldIdLst>
        </p14:section>
        <p14:section name="HCI" id="{4B548CEE-1A2C-44E0-9AA0-C6E4FA516183}">
          <p14:sldIdLst>
            <p14:sldId id="287"/>
            <p14:sldId id="260"/>
            <p14:sldId id="290"/>
            <p14:sldId id="306"/>
            <p14:sldId id="304"/>
            <p14:sldId id="274"/>
          </p14:sldIdLst>
        </p14:section>
        <p14:section name="Affective Computing" id="{6F98F8AD-A5AC-461B-BF2E-B1E3F10F5311}">
          <p14:sldIdLst>
            <p14:sldId id="311"/>
            <p14:sldId id="307"/>
            <p14:sldId id="308"/>
            <p14:sldId id="310"/>
          </p14:sldIdLst>
        </p14:section>
        <p14:section name="Research" id="{F74986C6-EE3C-438B-B263-3CD9659B90ED}">
          <p14:sldIdLst>
            <p14:sldId id="265"/>
            <p14:sldId id="266"/>
            <p14:sldId id="276"/>
            <p14:sldId id="267"/>
            <p14:sldId id="268"/>
            <p14:sldId id="275"/>
            <p14:sldId id="269"/>
            <p14:sldId id="270"/>
            <p14:sldId id="271"/>
            <p14:sldId id="272"/>
            <p14:sldId id="273"/>
            <p14:sldId id="277"/>
            <p14:sldId id="299"/>
            <p14:sldId id="301"/>
            <p14:sldId id="312"/>
            <p14:sldId id="300"/>
            <p14:sldId id="278"/>
            <p14:sldId id="309"/>
            <p14:sldId id="291"/>
            <p14:sldId id="263"/>
            <p14:sldId id="262"/>
          </p14:sldIdLst>
        </p14:section>
        <p14:section name="Backup Slides" id="{45E173CB-50CE-4FBD-AA2F-0660216CA8F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6" autoAdjust="0"/>
    <p:restoredTop sz="73186" autoAdjust="0"/>
  </p:normalViewPr>
  <p:slideViewPr>
    <p:cSldViewPr snapToGrid="0">
      <p:cViewPr varScale="1">
        <p:scale>
          <a:sx n="46" d="100"/>
          <a:sy n="46" d="100"/>
        </p:scale>
        <p:origin x="1497" y="30"/>
      </p:cViewPr>
      <p:guideLst/>
    </p:cSldViewPr>
  </p:slideViewPr>
  <p:notesTextViewPr>
    <p:cViewPr>
      <p:scale>
        <a:sx n="1" d="1"/>
        <a:sy n="1" d="1"/>
      </p:scale>
      <p:origin x="0" y="0"/>
    </p:cViewPr>
  </p:notesTextViewPr>
  <p:notesViewPr>
    <p:cSldViewPr snapToGrid="0" showGuides="1">
      <p:cViewPr varScale="1">
        <p:scale>
          <a:sx n="95" d="100"/>
          <a:sy n="95" d="100"/>
        </p:scale>
        <p:origin x="272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na\Dropbox\Kaveh-Mona\RecSys%20Bibliometrics\RecSys%20Bibliometri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cc4ed27b6a6c471d/PhD%20Thesis/Reports/2016-06-01-Ads-Questionnaire-Test3/%5bData%5d/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cc4ed27b6a6c471d/Papers/Published/%5bConferences%5d/2016-06-01-Ads-Questionnaire-Test3/%5bData%5d/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cc4ed27b6a6c471d/PhD%20Thesis/Reports/2016-06-01-Ads-Questionnaire-Test3/%5bData%5d/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cc4ed27b6a6c471d/PhD%20Thesis/Reports/2016-06-01-Ads-Questionnaire-Test3/%5bData%5d/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cc4ed27b6a6c471d/PhD%20Thesis/Reports/2016-06-01-Ads-Questionnaire-Test3/%5bData%5d/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cc4ed27b6a6c471d/PhD%20Thesis/Reports/2016-06-01-Ads-Questionnaire-Test3/%5bData%5d/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cc4ed27b6a6c471d/PhD%20Thesis/Reports/2016-06-01-Ads-Questionnaire-Test3/%5bData%5d/data.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triangle"/>
            <c:size val="5"/>
            <c:spPr>
              <a:solidFill>
                <a:schemeClr val="accent1"/>
              </a:solidFill>
              <a:ln w="9525">
                <a:solidFill>
                  <a:schemeClr val="accent1"/>
                </a:solidFill>
              </a:ln>
              <a:effectLst/>
            </c:spPr>
          </c:marker>
          <c:dLbls>
            <c:dLbl>
              <c:idx val="8"/>
              <c:layout>
                <c:manualLayout>
                  <c:x val="-4.6066066066066121E-2"/>
                  <c:y val="-5.5215196756290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F3-4708-96A7-A160C8BE25AE}"/>
                </c:ext>
              </c:extLst>
            </c:dLbl>
            <c:dLbl>
              <c:idx val="9"/>
              <c:layout>
                <c:manualLayout>
                  <c:x val="-4.6066066066066065E-2"/>
                  <c:y val="-5.5215196756290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F3-4708-96A7-A160C8BE25AE}"/>
                </c:ext>
              </c:extLst>
            </c:dLbl>
            <c:dLbl>
              <c:idx val="10"/>
              <c:layout>
                <c:manualLayout>
                  <c:x val="-4.6066066066066065E-2"/>
                  <c:y val="-5.77842392680779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F3-4708-96A7-A160C8BE25A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Publications!$A$2:$A$11</c:f>
              <c:numCache>
                <c:formatCode>General</c:formatCode>
                <c:ptCount val="10"/>
                <c:pt idx="0">
                  <c:v>2014</c:v>
                </c:pt>
                <c:pt idx="1">
                  <c:v>2013</c:v>
                </c:pt>
                <c:pt idx="2">
                  <c:v>2012</c:v>
                </c:pt>
                <c:pt idx="3">
                  <c:v>2011</c:v>
                </c:pt>
                <c:pt idx="4">
                  <c:v>2010</c:v>
                </c:pt>
                <c:pt idx="5">
                  <c:v>2009</c:v>
                </c:pt>
                <c:pt idx="6">
                  <c:v>2008</c:v>
                </c:pt>
                <c:pt idx="7">
                  <c:v>2007</c:v>
                </c:pt>
                <c:pt idx="8">
                  <c:v>2006</c:v>
                </c:pt>
                <c:pt idx="9">
                  <c:v>2005</c:v>
                </c:pt>
              </c:numCache>
            </c:numRef>
          </c:xVal>
          <c:yVal>
            <c:numRef>
              <c:f>Publications!$B$2:$B$11</c:f>
              <c:numCache>
                <c:formatCode>General</c:formatCode>
                <c:ptCount val="10"/>
                <c:pt idx="0">
                  <c:v>1127</c:v>
                </c:pt>
                <c:pt idx="1">
                  <c:v>1399</c:v>
                </c:pt>
                <c:pt idx="2">
                  <c:v>1379</c:v>
                </c:pt>
                <c:pt idx="3">
                  <c:v>1158</c:v>
                </c:pt>
                <c:pt idx="4">
                  <c:v>979</c:v>
                </c:pt>
                <c:pt idx="5">
                  <c:v>845</c:v>
                </c:pt>
                <c:pt idx="6">
                  <c:v>560</c:v>
                </c:pt>
                <c:pt idx="7">
                  <c:v>437</c:v>
                </c:pt>
                <c:pt idx="8">
                  <c:v>225</c:v>
                </c:pt>
                <c:pt idx="9">
                  <c:v>198</c:v>
                </c:pt>
              </c:numCache>
            </c:numRef>
          </c:yVal>
          <c:smooth val="0"/>
          <c:extLst>
            <c:ext xmlns:c15="http://schemas.microsoft.com/office/drawing/2012/chart" uri="{02D57815-91ED-43cb-92C2-25804820EDAC}">
              <c15:filteredSeriesTitle>
                <c15:tx>
                  <c:strRef>
                    <c:extLst>
                      <c:ext uri="{02D57815-91ED-43cb-92C2-25804820EDAC}">
                        <c15:formulaRef>
                          <c15:sqref>Publications!$B$1</c15:sqref>
                        </c15:formulaRef>
                      </c:ext>
                    </c:extLst>
                    <c:strCache>
                      <c:ptCount val="1"/>
                      <c:pt idx="0">
                        <c:v>Scopus</c:v>
                      </c:pt>
                    </c:strCache>
                  </c:strRef>
                </c15:tx>
              </c15:filteredSeriesTitle>
            </c:ext>
            <c:ext xmlns:c16="http://schemas.microsoft.com/office/drawing/2014/chart" uri="{C3380CC4-5D6E-409C-BE32-E72D297353CC}">
              <c16:uniqueId val="{00000003-7FF3-4708-96A7-A160C8BE25AE}"/>
            </c:ext>
          </c:extLst>
        </c:ser>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Publications!$A$2:$A$11</c:f>
              <c:numCache>
                <c:formatCode>General</c:formatCode>
                <c:ptCount val="10"/>
                <c:pt idx="0">
                  <c:v>2014</c:v>
                </c:pt>
                <c:pt idx="1">
                  <c:v>2013</c:v>
                </c:pt>
                <c:pt idx="2">
                  <c:v>2012</c:v>
                </c:pt>
                <c:pt idx="3">
                  <c:v>2011</c:v>
                </c:pt>
                <c:pt idx="4">
                  <c:v>2010</c:v>
                </c:pt>
                <c:pt idx="5">
                  <c:v>2009</c:v>
                </c:pt>
                <c:pt idx="6">
                  <c:v>2008</c:v>
                </c:pt>
                <c:pt idx="7">
                  <c:v>2007</c:v>
                </c:pt>
                <c:pt idx="8">
                  <c:v>2006</c:v>
                </c:pt>
                <c:pt idx="9">
                  <c:v>2005</c:v>
                </c:pt>
              </c:numCache>
            </c:numRef>
          </c:xVal>
          <c:yVal>
            <c:numRef>
              <c:f>Publications!$C$2:$C$11</c:f>
              <c:numCache>
                <c:formatCode>General</c:formatCode>
                <c:ptCount val="10"/>
                <c:pt idx="0">
                  <c:v>8870</c:v>
                </c:pt>
                <c:pt idx="1">
                  <c:v>8890</c:v>
                </c:pt>
                <c:pt idx="2">
                  <c:v>8100</c:v>
                </c:pt>
                <c:pt idx="3">
                  <c:v>6780</c:v>
                </c:pt>
                <c:pt idx="4">
                  <c:v>6010</c:v>
                </c:pt>
                <c:pt idx="5">
                  <c:v>5120</c:v>
                </c:pt>
                <c:pt idx="6">
                  <c:v>3880</c:v>
                </c:pt>
                <c:pt idx="7">
                  <c:v>3110</c:v>
                </c:pt>
                <c:pt idx="8">
                  <c:v>2530</c:v>
                </c:pt>
                <c:pt idx="9">
                  <c:v>2470</c:v>
                </c:pt>
              </c:numCache>
            </c:numRef>
          </c:yVal>
          <c:smooth val="0"/>
          <c:extLst>
            <c:ext xmlns:c15="http://schemas.microsoft.com/office/drawing/2012/chart" uri="{02D57815-91ED-43cb-92C2-25804820EDAC}">
              <c15:filteredSeriesTitle>
                <c15:tx>
                  <c:strRef>
                    <c:extLst>
                      <c:ext uri="{02D57815-91ED-43cb-92C2-25804820EDAC}">
                        <c15:formulaRef>
                          <c15:sqref>Publications!$C$1</c15:sqref>
                        </c15:formulaRef>
                      </c:ext>
                    </c:extLst>
                    <c:strCache>
                      <c:ptCount val="1"/>
                      <c:pt idx="0">
                        <c:v>Google Scholar</c:v>
                      </c:pt>
                    </c:strCache>
                  </c:strRef>
                </c15:tx>
              </c15:filteredSeriesTitle>
            </c:ext>
            <c:ext xmlns:c16="http://schemas.microsoft.com/office/drawing/2014/chart" uri="{C3380CC4-5D6E-409C-BE32-E72D297353CC}">
              <c16:uniqueId val="{00000004-7FF3-4708-96A7-A160C8BE25AE}"/>
            </c:ext>
          </c:extLst>
        </c:ser>
        <c:ser>
          <c:idx val="2"/>
          <c:order val="2"/>
          <c:spPr>
            <a:ln w="19050" cap="rnd">
              <a:solidFill>
                <a:schemeClr val="accent3"/>
              </a:solidFill>
              <a:round/>
            </a:ln>
            <a:effectLst/>
          </c:spPr>
          <c:marker>
            <c:symbol val="circle"/>
            <c:size val="5"/>
            <c:spPr>
              <a:solidFill>
                <a:schemeClr val="accent3"/>
              </a:solidFill>
              <a:ln w="9525">
                <a:solidFill>
                  <a:schemeClr val="accent3"/>
                </a:solidFill>
              </a:ln>
              <a:effectLst/>
            </c:spPr>
          </c:marker>
          <c:dLbls>
            <c:dLbl>
              <c:idx val="6"/>
              <c:layout>
                <c:manualLayout>
                  <c:x val="-3.9219219219219274E-2"/>
                  <c:y val="-1.66795590794817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F3-4708-96A7-A160C8BE25AE}"/>
                </c:ext>
              </c:extLst>
            </c:dLbl>
            <c:dLbl>
              <c:idx val="7"/>
              <c:layout>
                <c:manualLayout>
                  <c:x val="-3.9219219219219219E-2"/>
                  <c:y val="-1.667955907948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FF3-4708-96A7-A160C8BE25A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Publications!$A$2:$A$11</c:f>
              <c:numCache>
                <c:formatCode>General</c:formatCode>
                <c:ptCount val="10"/>
                <c:pt idx="0">
                  <c:v>2014</c:v>
                </c:pt>
                <c:pt idx="1">
                  <c:v>2013</c:v>
                </c:pt>
                <c:pt idx="2">
                  <c:v>2012</c:v>
                </c:pt>
                <c:pt idx="3">
                  <c:v>2011</c:v>
                </c:pt>
                <c:pt idx="4">
                  <c:v>2010</c:v>
                </c:pt>
                <c:pt idx="5">
                  <c:v>2009</c:v>
                </c:pt>
                <c:pt idx="6">
                  <c:v>2008</c:v>
                </c:pt>
                <c:pt idx="7">
                  <c:v>2007</c:v>
                </c:pt>
                <c:pt idx="8">
                  <c:v>2006</c:v>
                </c:pt>
                <c:pt idx="9">
                  <c:v>2005</c:v>
                </c:pt>
              </c:numCache>
            </c:numRef>
          </c:xVal>
          <c:yVal>
            <c:numRef>
              <c:f>Publications!$D$2:$D$11</c:f>
              <c:numCache>
                <c:formatCode>General</c:formatCode>
                <c:ptCount val="10"/>
                <c:pt idx="0">
                  <c:v>167</c:v>
                </c:pt>
                <c:pt idx="1">
                  <c:v>220</c:v>
                </c:pt>
                <c:pt idx="2">
                  <c:v>170</c:v>
                </c:pt>
                <c:pt idx="3">
                  <c:v>141</c:v>
                </c:pt>
                <c:pt idx="4">
                  <c:v>142</c:v>
                </c:pt>
                <c:pt idx="5">
                  <c:v>114</c:v>
                </c:pt>
                <c:pt idx="6">
                  <c:v>97</c:v>
                </c:pt>
                <c:pt idx="7">
                  <c:v>75</c:v>
                </c:pt>
                <c:pt idx="8">
                  <c:v>75</c:v>
                </c:pt>
                <c:pt idx="9">
                  <c:v>76</c:v>
                </c:pt>
              </c:numCache>
            </c:numRef>
          </c:yVal>
          <c:smooth val="0"/>
          <c:extLst>
            <c:ext xmlns:c15="http://schemas.microsoft.com/office/drawing/2012/chart" uri="{02D57815-91ED-43cb-92C2-25804820EDAC}">
              <c15:filteredSeriesTitle>
                <c15:tx>
                  <c:strRef>
                    <c:extLst>
                      <c:ext uri="{02D57815-91ED-43cb-92C2-25804820EDAC}">
                        <c15:formulaRef>
                          <c15:sqref>Publications!$D$1</c15:sqref>
                        </c15:formulaRef>
                      </c:ext>
                    </c:extLst>
                    <c:strCache>
                      <c:ptCount val="1"/>
                      <c:pt idx="0">
                        <c:v>Web of Science</c:v>
                      </c:pt>
                    </c:strCache>
                  </c:strRef>
                </c15:tx>
              </c15:filteredSeriesTitle>
            </c:ext>
            <c:ext xmlns:c16="http://schemas.microsoft.com/office/drawing/2014/chart" uri="{C3380CC4-5D6E-409C-BE32-E72D297353CC}">
              <c16:uniqueId val="{00000007-7FF3-4708-96A7-A160C8BE25AE}"/>
            </c:ext>
          </c:extLst>
        </c:ser>
        <c:dLbls>
          <c:dLblPos val="t"/>
          <c:showLegendKey val="0"/>
          <c:showVal val="1"/>
          <c:showCatName val="0"/>
          <c:showSerName val="0"/>
          <c:showPercent val="0"/>
          <c:showBubbleSize val="0"/>
        </c:dLbls>
        <c:axId val="744518064"/>
        <c:axId val="744522960"/>
      </c:scatterChart>
      <c:valAx>
        <c:axId val="744518064"/>
        <c:scaling>
          <c:orientation val="minMax"/>
          <c:max val="2014"/>
          <c:min val="20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Years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4522960"/>
        <c:crosses val="autoZero"/>
        <c:crossBetween val="midCat"/>
        <c:majorUnit val="1"/>
      </c:valAx>
      <c:valAx>
        <c:axId val="744522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Publications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4518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Continents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92-4B2B-9748-16B1A073746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B92-4B2B-9748-16B1A073746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B92-4B2B-9748-16B1A07374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B92-4B2B-9748-16B1A073746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B92-4B2B-9748-16B1A073746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Gender!$C$30:$C$34</c:f>
              <c:numCache>
                <c:formatCode>0%</c:formatCode>
                <c:ptCount val="5"/>
                <c:pt idx="0">
                  <c:v>0.48333333333333334</c:v>
                </c:pt>
                <c:pt idx="1">
                  <c:v>0.23333333333333334</c:v>
                </c:pt>
                <c:pt idx="2">
                  <c:v>0.2</c:v>
                </c:pt>
                <c:pt idx="3">
                  <c:v>6.6666666666666666E-2</c:v>
                </c:pt>
                <c:pt idx="4">
                  <c:v>1.6666666666666666E-2</c:v>
                </c:pt>
              </c:numCache>
            </c:numRef>
          </c:val>
          <c:extLst>
            <c:ext xmlns:c15="http://schemas.microsoft.com/office/drawing/2012/chart" uri="{02D57815-91ED-43cb-92C2-25804820EDAC}">
              <c15:filteredSeriesTitle>
                <c15:tx>
                  <c:strRef>
                    <c:extLst>
                      <c:ext uri="{02D57815-91ED-43cb-92C2-25804820EDAC}">
                        <c15:formulaRef>
                          <c15:sqref>Gender!$B$29</c15:sqref>
                        </c15:formulaRef>
                      </c:ext>
                    </c:extLst>
                    <c:strCache>
                      <c:ptCount val="1"/>
                      <c:pt idx="0">
                        <c:v>Count</c:v>
                      </c:pt>
                    </c:strCache>
                  </c:strRef>
                </c15:tx>
              </c15:filteredSeriesTitle>
            </c:ext>
            <c:ext xmlns:c15="http://schemas.microsoft.com/office/drawing/2012/chart" uri="{02D57815-91ED-43cb-92C2-25804820EDAC}">
              <c15:filteredCategoryTitle>
                <c15:cat>
                  <c:strRef>
                    <c:extLst>
                      <c:ext uri="{02D57815-91ED-43cb-92C2-25804820EDAC}">
                        <c15:formulaRef>
                          <c15:sqref>Gender!$A$30:$A$34</c15:sqref>
                        </c15:formulaRef>
                      </c:ext>
                    </c:extLst>
                    <c:strCache>
                      <c:ptCount val="5"/>
                      <c:pt idx="0">
                        <c:v>Europe</c:v>
                      </c:pt>
                      <c:pt idx="1">
                        <c:v>Asia &amp; Australia</c:v>
                      </c:pt>
                      <c:pt idx="2">
                        <c:v>North America</c:v>
                      </c:pt>
                      <c:pt idx="3">
                        <c:v>Middle East</c:v>
                      </c:pt>
                      <c:pt idx="4">
                        <c:v>Africa</c:v>
                      </c:pt>
                    </c:strCache>
                  </c:strRef>
                </c15:cat>
              </c15:filteredCategoryTitle>
            </c:ext>
            <c:ext xmlns:c16="http://schemas.microsoft.com/office/drawing/2014/chart" uri="{C3380CC4-5D6E-409C-BE32-E72D297353CC}">
              <c16:uniqueId val="{0000000A-1B92-4B2B-9748-16B1A073746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Distribution of Emotions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Total</c:v>
          </c:tx>
          <c:spPr>
            <a:solidFill>
              <a:schemeClr val="accent1"/>
            </a:solidFill>
            <a:ln>
              <a:noFill/>
            </a:ln>
            <a:effectLst/>
          </c:spPr>
          <c:invertIfNegative val="0"/>
          <c:val>
            <c:numRef>
              <c:f>Emotions!$P$9:$P$17</c:f>
              <c:numCache>
                <c:formatCode>General</c:formatCode>
                <c:ptCount val="9"/>
                <c:pt idx="0">
                  <c:v>27</c:v>
                </c:pt>
                <c:pt idx="1">
                  <c:v>17</c:v>
                </c:pt>
                <c:pt idx="2">
                  <c:v>14</c:v>
                </c:pt>
                <c:pt idx="3">
                  <c:v>25</c:v>
                </c:pt>
                <c:pt idx="4">
                  <c:v>47</c:v>
                </c:pt>
                <c:pt idx="5">
                  <c:v>19</c:v>
                </c:pt>
                <c:pt idx="6">
                  <c:v>6</c:v>
                </c:pt>
                <c:pt idx="7">
                  <c:v>3</c:v>
                </c:pt>
                <c:pt idx="8">
                  <c:v>2</c:v>
                </c:pt>
              </c:numCache>
            </c:numRef>
          </c:val>
          <c:extLst>
            <c:ext xmlns:c15="http://schemas.microsoft.com/office/drawing/2012/chart" uri="{02D57815-91ED-43cb-92C2-25804820EDAC}">
              <c15:filteredCategoryTitle>
                <c15:cat>
                  <c:strRef>
                    <c:extLst>
                      <c:ext uri="{02D57815-91ED-43cb-92C2-25804820EDAC}">
                        <c15:formulaRef>
                          <c15:sqref>Emotions!$S$9:$S$17</c15:sqref>
                        </c15:formulaRef>
                      </c:ext>
                    </c:extLst>
                    <c:strCache>
                      <c:ptCount val="9"/>
                      <c:pt idx="0">
                        <c:v>Neutral</c:v>
                      </c:pt>
                      <c:pt idx="1">
                        <c:v>Excited - Lively</c:v>
                      </c:pt>
                      <c:pt idx="2">
                        <c:v>Cheerful - Happy</c:v>
                      </c:pt>
                      <c:pt idx="3">
                        <c:v>Relaxed - Carefree</c:v>
                      </c:pt>
                      <c:pt idx="4">
                        <c:v>Calm - Serene</c:v>
                      </c:pt>
                      <c:pt idx="5">
                        <c:v>Bored - Weary</c:v>
                      </c:pt>
                      <c:pt idx="6">
                        <c:v>Sad - Gloomy</c:v>
                      </c:pt>
                      <c:pt idx="7">
                        <c:v>Irritated - Annoyed</c:v>
                      </c:pt>
                      <c:pt idx="8">
                        <c:v>Tense - Nervous</c:v>
                      </c:pt>
                    </c:strCache>
                  </c:strRef>
                </c15:cat>
              </c15:filteredCategoryTitle>
            </c:ext>
            <c:ext xmlns:c16="http://schemas.microsoft.com/office/drawing/2014/chart" uri="{C3380CC4-5D6E-409C-BE32-E72D297353CC}">
              <c16:uniqueId val="{00000000-3247-43B4-9F4D-8A5F368156CE}"/>
            </c:ext>
          </c:extLst>
        </c:ser>
        <c:ser>
          <c:idx val="1"/>
          <c:order val="1"/>
          <c:tx>
            <c:v>Male</c:v>
          </c:tx>
          <c:spPr>
            <a:solidFill>
              <a:schemeClr val="accent2"/>
            </a:solidFill>
            <a:ln>
              <a:noFill/>
            </a:ln>
            <a:effectLst/>
          </c:spPr>
          <c:invertIfNegative val="0"/>
          <c:val>
            <c:numRef>
              <c:f>Emotions!$Q$9:$Q$17</c:f>
              <c:numCache>
                <c:formatCode>General</c:formatCode>
                <c:ptCount val="9"/>
                <c:pt idx="0">
                  <c:v>16</c:v>
                </c:pt>
                <c:pt idx="1">
                  <c:v>4</c:v>
                </c:pt>
                <c:pt idx="2">
                  <c:v>6</c:v>
                </c:pt>
                <c:pt idx="3">
                  <c:v>14</c:v>
                </c:pt>
                <c:pt idx="4">
                  <c:v>21</c:v>
                </c:pt>
                <c:pt idx="5">
                  <c:v>12</c:v>
                </c:pt>
                <c:pt idx="6">
                  <c:v>4</c:v>
                </c:pt>
                <c:pt idx="7">
                  <c:v>3</c:v>
                </c:pt>
                <c:pt idx="8">
                  <c:v>2</c:v>
                </c:pt>
              </c:numCache>
            </c:numRef>
          </c:val>
          <c:extLst>
            <c:ext xmlns:c15="http://schemas.microsoft.com/office/drawing/2012/chart" uri="{02D57815-91ED-43cb-92C2-25804820EDAC}">
              <c15:filteredCategoryTitle>
                <c15:cat>
                  <c:strRef>
                    <c:extLst>
                      <c:ext uri="{02D57815-91ED-43cb-92C2-25804820EDAC}">
                        <c15:formulaRef>
                          <c15:sqref>Emotions!$S$9:$S$17</c15:sqref>
                        </c15:formulaRef>
                      </c:ext>
                    </c:extLst>
                    <c:strCache>
                      <c:ptCount val="9"/>
                      <c:pt idx="0">
                        <c:v>Neutral</c:v>
                      </c:pt>
                      <c:pt idx="1">
                        <c:v>Excited - Lively</c:v>
                      </c:pt>
                      <c:pt idx="2">
                        <c:v>Cheerful - Happy</c:v>
                      </c:pt>
                      <c:pt idx="3">
                        <c:v>Relaxed - Carefree</c:v>
                      </c:pt>
                      <c:pt idx="4">
                        <c:v>Calm - Serene</c:v>
                      </c:pt>
                      <c:pt idx="5">
                        <c:v>Bored - Weary</c:v>
                      </c:pt>
                      <c:pt idx="6">
                        <c:v>Sad - Gloomy</c:v>
                      </c:pt>
                      <c:pt idx="7">
                        <c:v>Irritated - Annoyed</c:v>
                      </c:pt>
                      <c:pt idx="8">
                        <c:v>Tense - Nervous</c:v>
                      </c:pt>
                    </c:strCache>
                  </c:strRef>
                </c15:cat>
              </c15:filteredCategoryTitle>
            </c:ext>
            <c:ext xmlns:c16="http://schemas.microsoft.com/office/drawing/2014/chart" uri="{C3380CC4-5D6E-409C-BE32-E72D297353CC}">
              <c16:uniqueId val="{00000001-3247-43B4-9F4D-8A5F368156CE}"/>
            </c:ext>
          </c:extLst>
        </c:ser>
        <c:ser>
          <c:idx val="2"/>
          <c:order val="2"/>
          <c:tx>
            <c:v>Female</c:v>
          </c:tx>
          <c:spPr>
            <a:solidFill>
              <a:schemeClr val="accent3"/>
            </a:solidFill>
            <a:ln>
              <a:noFill/>
            </a:ln>
            <a:effectLst/>
          </c:spPr>
          <c:invertIfNegative val="0"/>
          <c:val>
            <c:numRef>
              <c:f>Emotions!$R$9:$R$17</c:f>
              <c:numCache>
                <c:formatCode>General</c:formatCode>
                <c:ptCount val="9"/>
                <c:pt idx="0">
                  <c:v>11</c:v>
                </c:pt>
                <c:pt idx="1">
                  <c:v>13</c:v>
                </c:pt>
                <c:pt idx="2">
                  <c:v>8</c:v>
                </c:pt>
                <c:pt idx="3">
                  <c:v>11</c:v>
                </c:pt>
                <c:pt idx="4">
                  <c:v>26</c:v>
                </c:pt>
                <c:pt idx="5">
                  <c:v>7</c:v>
                </c:pt>
                <c:pt idx="6">
                  <c:v>2</c:v>
                </c:pt>
                <c:pt idx="7">
                  <c:v>0</c:v>
                </c:pt>
                <c:pt idx="8">
                  <c:v>0</c:v>
                </c:pt>
              </c:numCache>
            </c:numRef>
          </c:val>
          <c:extLst>
            <c:ext xmlns:c15="http://schemas.microsoft.com/office/drawing/2012/chart" uri="{02D57815-91ED-43cb-92C2-25804820EDAC}">
              <c15:filteredCategoryTitle>
                <c15:cat>
                  <c:strRef>
                    <c:extLst>
                      <c:ext uri="{02D57815-91ED-43cb-92C2-25804820EDAC}">
                        <c15:formulaRef>
                          <c15:sqref>Emotions!$S$9:$S$17</c15:sqref>
                        </c15:formulaRef>
                      </c:ext>
                    </c:extLst>
                    <c:strCache>
                      <c:ptCount val="9"/>
                      <c:pt idx="0">
                        <c:v>Neutral</c:v>
                      </c:pt>
                      <c:pt idx="1">
                        <c:v>Excited - Lively</c:v>
                      </c:pt>
                      <c:pt idx="2">
                        <c:v>Cheerful - Happy</c:v>
                      </c:pt>
                      <c:pt idx="3">
                        <c:v>Relaxed - Carefree</c:v>
                      </c:pt>
                      <c:pt idx="4">
                        <c:v>Calm - Serene</c:v>
                      </c:pt>
                      <c:pt idx="5">
                        <c:v>Bored - Weary</c:v>
                      </c:pt>
                      <c:pt idx="6">
                        <c:v>Sad - Gloomy</c:v>
                      </c:pt>
                      <c:pt idx="7">
                        <c:v>Irritated - Annoyed</c:v>
                      </c:pt>
                      <c:pt idx="8">
                        <c:v>Tense - Nervous</c:v>
                      </c:pt>
                    </c:strCache>
                  </c:strRef>
                </c15:cat>
              </c15:filteredCategoryTitle>
            </c:ext>
            <c:ext xmlns:c16="http://schemas.microsoft.com/office/drawing/2014/chart" uri="{C3380CC4-5D6E-409C-BE32-E72D297353CC}">
              <c16:uniqueId val="{00000002-3247-43B4-9F4D-8A5F368156CE}"/>
            </c:ext>
          </c:extLst>
        </c:ser>
        <c:dLbls>
          <c:showLegendKey val="0"/>
          <c:showVal val="0"/>
          <c:showCatName val="0"/>
          <c:showSerName val="0"/>
          <c:showPercent val="0"/>
          <c:showBubbleSize val="0"/>
        </c:dLbls>
        <c:gapWidth val="150"/>
        <c:axId val="852251376"/>
        <c:axId val="852252464"/>
      </c:barChart>
      <c:catAx>
        <c:axId val="85225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2252464"/>
        <c:crosses val="autoZero"/>
        <c:auto val="1"/>
        <c:lblAlgn val="ctr"/>
        <c:lblOffset val="100"/>
        <c:noMultiLvlLbl val="0"/>
      </c:catAx>
      <c:valAx>
        <c:axId val="8522524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2251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Attraction (Q1)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triangle"/>
            <c:size val="5"/>
            <c:spPr>
              <a:solidFill>
                <a:schemeClr val="accent1"/>
              </a:solidFill>
              <a:ln w="9525">
                <a:solidFill>
                  <a:schemeClr val="accent1"/>
                </a:solidFill>
              </a:ln>
              <a:effectLst/>
            </c:spPr>
          </c:marker>
          <c:val>
            <c:numRef>
              <c:f>ANOVA!$B$2:$B$13</c:f>
              <c:numCache>
                <c:formatCode>General</c:formatCode>
                <c:ptCount val="12"/>
                <c:pt idx="0">
                  <c:v>1.98125</c:v>
                </c:pt>
                <c:pt idx="1">
                  <c:v>2.7749999999999999</c:v>
                </c:pt>
                <c:pt idx="2">
                  <c:v>2.96875</c:v>
                </c:pt>
                <c:pt idx="3">
                  <c:v>3.0375000000000001</c:v>
                </c:pt>
                <c:pt idx="4">
                  <c:v>3.2312500000000002</c:v>
                </c:pt>
                <c:pt idx="5">
                  <c:v>3.2</c:v>
                </c:pt>
                <c:pt idx="6">
                  <c:v>3.5812499999999998</c:v>
                </c:pt>
                <c:pt idx="7">
                  <c:v>3.4874999999999998</c:v>
                </c:pt>
                <c:pt idx="8">
                  <c:v>3.5625</c:v>
                </c:pt>
                <c:pt idx="9">
                  <c:v>3.6062500000000002</c:v>
                </c:pt>
                <c:pt idx="10">
                  <c:v>3.3187500000000001</c:v>
                </c:pt>
                <c:pt idx="11">
                  <c:v>3.7437499999999999</c:v>
                </c:pt>
              </c:numCache>
            </c:numRef>
          </c:val>
          <c:smooth val="0"/>
          <c:extLst>
            <c:ext xmlns:c15="http://schemas.microsoft.com/office/drawing/2012/chart" uri="{02D57815-91ED-43cb-92C2-25804820EDAC}">
              <c15:filteredSeriesTitle>
                <c15:tx>
                  <c:strRef>
                    <c:extLst>
                      <c:ext uri="{02D57815-91ED-43cb-92C2-25804820EDAC}">
                        <c15:formulaRef>
                          <c15:sqref>ANOVA!$B$1</c15:sqref>
                        </c15:formulaRef>
                      </c:ext>
                    </c:extLst>
                    <c:strCache>
                      <c:ptCount val="1"/>
                      <c:pt idx="0">
                        <c:v>Overal</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0-5B03-4517-BA95-AAA65C4BCD27}"/>
            </c:ext>
          </c:extLst>
        </c:ser>
        <c:ser>
          <c:idx val="1"/>
          <c:order val="1"/>
          <c:spPr>
            <a:ln w="28575" cap="rnd">
              <a:solidFill>
                <a:schemeClr val="accent2"/>
              </a:solidFill>
              <a:round/>
            </a:ln>
            <a:effectLst/>
          </c:spPr>
          <c:marker>
            <c:symbol val="square"/>
            <c:size val="5"/>
            <c:spPr>
              <a:solidFill>
                <a:schemeClr val="accent2"/>
              </a:solidFill>
              <a:ln w="9525">
                <a:solidFill>
                  <a:schemeClr val="accent2"/>
                </a:solidFill>
              </a:ln>
              <a:effectLst/>
            </c:spPr>
          </c:marker>
          <c:val>
            <c:numRef>
              <c:f>ANOVA!$C$2:$C$13</c:f>
              <c:numCache>
                <c:formatCode>General</c:formatCode>
                <c:ptCount val="12"/>
                <c:pt idx="0">
                  <c:v>1.8518518518518519</c:v>
                </c:pt>
                <c:pt idx="1">
                  <c:v>2.5679012345679011</c:v>
                </c:pt>
                <c:pt idx="2">
                  <c:v>3.0987654320987654</c:v>
                </c:pt>
                <c:pt idx="3">
                  <c:v>3.1358024691358026</c:v>
                </c:pt>
                <c:pt idx="4">
                  <c:v>3.308641975308642</c:v>
                </c:pt>
                <c:pt idx="5">
                  <c:v>3.1851851851851851</c:v>
                </c:pt>
                <c:pt idx="6">
                  <c:v>3.8271604938271606</c:v>
                </c:pt>
                <c:pt idx="7">
                  <c:v>3.6049382716049383</c:v>
                </c:pt>
                <c:pt idx="8">
                  <c:v>3.8518518518518516</c:v>
                </c:pt>
                <c:pt idx="9">
                  <c:v>3.8765432098765431</c:v>
                </c:pt>
                <c:pt idx="10">
                  <c:v>3.3209876543209877</c:v>
                </c:pt>
                <c:pt idx="11">
                  <c:v>4.1358024691358022</c:v>
                </c:pt>
              </c:numCache>
            </c:numRef>
          </c:val>
          <c:smooth val="0"/>
          <c:extLst>
            <c:ext xmlns:c15="http://schemas.microsoft.com/office/drawing/2012/chart" uri="{02D57815-91ED-43cb-92C2-25804820EDAC}">
              <c15:filteredSeriesTitle>
                <c15:tx>
                  <c:strRef>
                    <c:extLst>
                      <c:ext uri="{02D57815-91ED-43cb-92C2-25804820EDAC}">
                        <c15:formulaRef>
                          <c15:sqref>ANOVA!$C$1</c15:sqref>
                        </c15:formulaRef>
                      </c:ext>
                    </c:extLst>
                    <c:strCache>
                      <c:ptCount val="1"/>
                      <c:pt idx="0">
                        <c:v>Male</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1-5B03-4517-BA95-AAA65C4BCD27}"/>
            </c:ext>
          </c:extLst>
        </c:ser>
        <c:ser>
          <c:idx val="2"/>
          <c:order val="2"/>
          <c:spPr>
            <a:ln w="28575" cap="rnd">
              <a:solidFill>
                <a:schemeClr val="accent3"/>
              </a:solidFill>
              <a:round/>
            </a:ln>
            <a:effectLst/>
          </c:spPr>
          <c:marker>
            <c:symbol val="x"/>
            <c:size val="5"/>
            <c:spPr>
              <a:noFill/>
              <a:ln w="9525">
                <a:solidFill>
                  <a:schemeClr val="accent3"/>
                </a:solidFill>
              </a:ln>
              <a:effectLst/>
            </c:spPr>
          </c:marker>
          <c:val>
            <c:numRef>
              <c:f>ANOVA!$D$2:$D$13</c:f>
              <c:numCache>
                <c:formatCode>General</c:formatCode>
                <c:ptCount val="12"/>
                <c:pt idx="0">
                  <c:v>2.1139240506329116</c:v>
                </c:pt>
                <c:pt idx="1">
                  <c:v>2.9873417721518987</c:v>
                </c:pt>
                <c:pt idx="2">
                  <c:v>2.8354430379746836</c:v>
                </c:pt>
                <c:pt idx="3">
                  <c:v>2.9367088607594938</c:v>
                </c:pt>
                <c:pt idx="4">
                  <c:v>3.1518987341772151</c:v>
                </c:pt>
                <c:pt idx="5">
                  <c:v>3.2151898734177213</c:v>
                </c:pt>
                <c:pt idx="6">
                  <c:v>3.3291139240506329</c:v>
                </c:pt>
                <c:pt idx="7">
                  <c:v>3.3670886075949369</c:v>
                </c:pt>
                <c:pt idx="8">
                  <c:v>3.2658227848101267</c:v>
                </c:pt>
                <c:pt idx="9">
                  <c:v>3.3291139240506329</c:v>
                </c:pt>
                <c:pt idx="10">
                  <c:v>3.3164556962025316</c:v>
                </c:pt>
                <c:pt idx="11">
                  <c:v>3.3417721518987342</c:v>
                </c:pt>
              </c:numCache>
            </c:numRef>
          </c:val>
          <c:smooth val="0"/>
          <c:extLst>
            <c:ext xmlns:c15="http://schemas.microsoft.com/office/drawing/2012/chart" uri="{02D57815-91ED-43cb-92C2-25804820EDAC}">
              <c15:filteredSeriesTitle>
                <c15:tx>
                  <c:strRef>
                    <c:extLst>
                      <c:ext uri="{02D57815-91ED-43cb-92C2-25804820EDAC}">
                        <c15:formulaRef>
                          <c15:sqref>ANOVA!$D$1</c15:sqref>
                        </c15:formulaRef>
                      </c:ext>
                    </c:extLst>
                    <c:strCache>
                      <c:ptCount val="1"/>
                      <c:pt idx="0">
                        <c:v>Female</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2-5B03-4517-BA95-AAA65C4BCD27}"/>
            </c:ext>
          </c:extLst>
        </c:ser>
        <c:dLbls>
          <c:showLegendKey val="0"/>
          <c:showVal val="0"/>
          <c:showCatName val="0"/>
          <c:showSerName val="0"/>
          <c:showPercent val="0"/>
          <c:showBubbleSize val="0"/>
        </c:dLbls>
        <c:marker val="1"/>
        <c:smooth val="0"/>
        <c:axId val="268078880"/>
        <c:axId val="163654848"/>
      </c:lineChart>
      <c:catAx>
        <c:axId val="268078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Case#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654848"/>
        <c:crosses val="autoZero"/>
        <c:auto val="1"/>
        <c:lblAlgn val="ctr"/>
        <c:lblOffset val="100"/>
        <c:noMultiLvlLbl val="0"/>
      </c:catAx>
      <c:valAx>
        <c:axId val="163654848"/>
        <c:scaling>
          <c:orientation val="minMax"/>
          <c:max val="5"/>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07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Annoyance (Q2)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triangle"/>
            <c:size val="5"/>
            <c:spPr>
              <a:solidFill>
                <a:schemeClr val="accent1"/>
              </a:solidFill>
              <a:ln w="9525">
                <a:solidFill>
                  <a:schemeClr val="accent1"/>
                </a:solidFill>
              </a:ln>
              <a:effectLst/>
            </c:spPr>
          </c:marker>
          <c:val>
            <c:numRef>
              <c:f>ANOVA!$G$2:$G$13</c:f>
              <c:numCache>
                <c:formatCode>General</c:formatCode>
                <c:ptCount val="12"/>
                <c:pt idx="0">
                  <c:v>2.8374999999999999</c:v>
                </c:pt>
                <c:pt idx="1">
                  <c:v>2.7374999999999998</c:v>
                </c:pt>
                <c:pt idx="2">
                  <c:v>3.09375</c:v>
                </c:pt>
                <c:pt idx="3">
                  <c:v>3.2875000000000001</c:v>
                </c:pt>
                <c:pt idx="4">
                  <c:v>2.5499999999999998</c:v>
                </c:pt>
                <c:pt idx="5">
                  <c:v>3.5</c:v>
                </c:pt>
                <c:pt idx="6">
                  <c:v>3.6</c:v>
                </c:pt>
                <c:pt idx="7">
                  <c:v>3.0125000000000002</c:v>
                </c:pt>
                <c:pt idx="8">
                  <c:v>3.4937499999999999</c:v>
                </c:pt>
                <c:pt idx="9">
                  <c:v>3.4249999999999998</c:v>
                </c:pt>
                <c:pt idx="10">
                  <c:v>4.2062499999999998</c:v>
                </c:pt>
                <c:pt idx="11">
                  <c:v>3.7437499999999999</c:v>
                </c:pt>
              </c:numCache>
            </c:numRef>
          </c:val>
          <c:smooth val="0"/>
          <c:extLst>
            <c:ext xmlns:c15="http://schemas.microsoft.com/office/drawing/2012/chart" uri="{02D57815-91ED-43cb-92C2-25804820EDAC}">
              <c15:filteredSeriesTitle>
                <c15:tx>
                  <c:strRef>
                    <c:extLst>
                      <c:ext uri="{02D57815-91ED-43cb-92C2-25804820EDAC}">
                        <c15:formulaRef>
                          <c15:sqref>ANOVA!$G$1</c15:sqref>
                        </c15:formulaRef>
                      </c:ext>
                    </c:extLst>
                    <c:strCache>
                      <c:ptCount val="1"/>
                      <c:pt idx="0">
                        <c:v>Overal</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0-1200-4F87-8FE5-D6200CE81482}"/>
            </c:ext>
          </c:extLst>
        </c:ser>
        <c:ser>
          <c:idx val="1"/>
          <c:order val="1"/>
          <c:spPr>
            <a:ln w="28575" cap="rnd">
              <a:solidFill>
                <a:schemeClr val="accent2"/>
              </a:solidFill>
              <a:round/>
            </a:ln>
            <a:effectLst/>
          </c:spPr>
          <c:marker>
            <c:symbol val="square"/>
            <c:size val="5"/>
            <c:spPr>
              <a:solidFill>
                <a:schemeClr val="accent2"/>
              </a:solidFill>
              <a:ln w="9525">
                <a:solidFill>
                  <a:schemeClr val="accent2"/>
                </a:solidFill>
              </a:ln>
              <a:effectLst/>
            </c:spPr>
          </c:marker>
          <c:val>
            <c:numRef>
              <c:f>ANOVA!$H$2:$H$13</c:f>
              <c:numCache>
                <c:formatCode>General</c:formatCode>
                <c:ptCount val="12"/>
                <c:pt idx="0">
                  <c:v>2.7283950617283952</c:v>
                </c:pt>
                <c:pt idx="1">
                  <c:v>2.7777777777777777</c:v>
                </c:pt>
                <c:pt idx="2">
                  <c:v>3.0493827160493829</c:v>
                </c:pt>
                <c:pt idx="3">
                  <c:v>3.382716049382716</c:v>
                </c:pt>
                <c:pt idx="4">
                  <c:v>2.3950617283950617</c:v>
                </c:pt>
                <c:pt idx="5">
                  <c:v>3.5308641975308643</c:v>
                </c:pt>
                <c:pt idx="6">
                  <c:v>3.6296296296296298</c:v>
                </c:pt>
                <c:pt idx="7">
                  <c:v>3.0987654320987654</c:v>
                </c:pt>
                <c:pt idx="8">
                  <c:v>3.5185185185185186</c:v>
                </c:pt>
                <c:pt idx="9">
                  <c:v>3.6296296296296298</c:v>
                </c:pt>
                <c:pt idx="10">
                  <c:v>4.1604938271604937</c:v>
                </c:pt>
                <c:pt idx="11">
                  <c:v>3.6666666666666665</c:v>
                </c:pt>
              </c:numCache>
            </c:numRef>
          </c:val>
          <c:smooth val="0"/>
          <c:extLst>
            <c:ext xmlns:c15="http://schemas.microsoft.com/office/drawing/2012/chart" uri="{02D57815-91ED-43cb-92C2-25804820EDAC}">
              <c15:filteredSeriesTitle>
                <c15:tx>
                  <c:strRef>
                    <c:extLst>
                      <c:ext uri="{02D57815-91ED-43cb-92C2-25804820EDAC}">
                        <c15:formulaRef>
                          <c15:sqref>ANOVA!$H$1</c15:sqref>
                        </c15:formulaRef>
                      </c:ext>
                    </c:extLst>
                    <c:strCache>
                      <c:ptCount val="1"/>
                      <c:pt idx="0">
                        <c:v>Male</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1-1200-4F87-8FE5-D6200CE81482}"/>
            </c:ext>
          </c:extLst>
        </c:ser>
        <c:ser>
          <c:idx val="2"/>
          <c:order val="2"/>
          <c:spPr>
            <a:ln w="28575" cap="rnd">
              <a:solidFill>
                <a:schemeClr val="accent3"/>
              </a:solidFill>
              <a:round/>
            </a:ln>
            <a:effectLst/>
          </c:spPr>
          <c:marker>
            <c:symbol val="x"/>
            <c:size val="5"/>
            <c:spPr>
              <a:noFill/>
              <a:ln w="9525">
                <a:solidFill>
                  <a:schemeClr val="accent3"/>
                </a:solidFill>
              </a:ln>
              <a:effectLst/>
            </c:spPr>
          </c:marker>
          <c:val>
            <c:numRef>
              <c:f>ANOVA!$I$2:$I$13</c:f>
              <c:numCache>
                <c:formatCode>General</c:formatCode>
                <c:ptCount val="12"/>
                <c:pt idx="0">
                  <c:v>2.9493670886075951</c:v>
                </c:pt>
                <c:pt idx="1">
                  <c:v>2.6962025316455698</c:v>
                </c:pt>
                <c:pt idx="2">
                  <c:v>3.1392405063291138</c:v>
                </c:pt>
                <c:pt idx="3">
                  <c:v>3.1898734177215191</c:v>
                </c:pt>
                <c:pt idx="4">
                  <c:v>2.7088607594936707</c:v>
                </c:pt>
                <c:pt idx="5">
                  <c:v>3.4683544303797467</c:v>
                </c:pt>
                <c:pt idx="6">
                  <c:v>3.5696202531645569</c:v>
                </c:pt>
                <c:pt idx="7">
                  <c:v>2.9240506329113924</c:v>
                </c:pt>
                <c:pt idx="8">
                  <c:v>3.4683544303797467</c:v>
                </c:pt>
                <c:pt idx="9">
                  <c:v>3.2151898734177213</c:v>
                </c:pt>
                <c:pt idx="10">
                  <c:v>4.2531645569620249</c:v>
                </c:pt>
                <c:pt idx="11">
                  <c:v>3.8227848101265822</c:v>
                </c:pt>
              </c:numCache>
            </c:numRef>
          </c:val>
          <c:smooth val="0"/>
          <c:extLst>
            <c:ext xmlns:c15="http://schemas.microsoft.com/office/drawing/2012/chart" uri="{02D57815-91ED-43cb-92C2-25804820EDAC}">
              <c15:filteredSeriesTitle>
                <c15:tx>
                  <c:strRef>
                    <c:extLst>
                      <c:ext uri="{02D57815-91ED-43cb-92C2-25804820EDAC}">
                        <c15:formulaRef>
                          <c15:sqref>ANOVA!$I$1</c15:sqref>
                        </c15:formulaRef>
                      </c:ext>
                    </c:extLst>
                    <c:strCache>
                      <c:ptCount val="1"/>
                      <c:pt idx="0">
                        <c:v>Female</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2-1200-4F87-8FE5-D6200CE81482}"/>
            </c:ext>
          </c:extLst>
        </c:ser>
        <c:dLbls>
          <c:showLegendKey val="0"/>
          <c:showVal val="0"/>
          <c:showCatName val="0"/>
          <c:showSerName val="0"/>
          <c:showPercent val="0"/>
          <c:showBubbleSize val="0"/>
        </c:dLbls>
        <c:marker val="1"/>
        <c:smooth val="0"/>
        <c:axId val="234795520"/>
        <c:axId val="234793280"/>
      </c:lineChart>
      <c:catAx>
        <c:axId val="2347955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baseline="0">
                    <a:effectLst/>
                  </a:rPr>
                  <a:t>Case#</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4793280"/>
        <c:crosses val="autoZero"/>
        <c:auto val="1"/>
        <c:lblAlgn val="ctr"/>
        <c:lblOffset val="100"/>
        <c:noMultiLvlLbl val="0"/>
      </c:catAx>
      <c:valAx>
        <c:axId val="234793280"/>
        <c:scaling>
          <c:orientation val="minMax"/>
          <c:max val="5"/>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4795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Distraction (Q3)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triangle"/>
            <c:size val="5"/>
            <c:spPr>
              <a:solidFill>
                <a:schemeClr val="accent1"/>
              </a:solidFill>
              <a:ln w="9525">
                <a:solidFill>
                  <a:schemeClr val="accent1"/>
                </a:solidFill>
              </a:ln>
              <a:effectLst/>
            </c:spPr>
          </c:marker>
          <c:val>
            <c:numRef>
              <c:f>ANOVA!$L$2:$L$13</c:f>
              <c:numCache>
                <c:formatCode>General</c:formatCode>
                <c:ptCount val="12"/>
                <c:pt idx="0">
                  <c:v>2.3250000000000002</c:v>
                </c:pt>
                <c:pt idx="1">
                  <c:v>2.9937499999999999</c:v>
                </c:pt>
                <c:pt idx="2">
                  <c:v>2.9375</c:v>
                </c:pt>
                <c:pt idx="3">
                  <c:v>2.9874999999999998</c:v>
                </c:pt>
                <c:pt idx="4">
                  <c:v>3.1</c:v>
                </c:pt>
                <c:pt idx="5">
                  <c:v>3.2374999999999998</c:v>
                </c:pt>
                <c:pt idx="6">
                  <c:v>3.5562499999999999</c:v>
                </c:pt>
                <c:pt idx="7">
                  <c:v>3.5</c:v>
                </c:pt>
                <c:pt idx="8">
                  <c:v>3.4624999999999999</c:v>
                </c:pt>
                <c:pt idx="9">
                  <c:v>3.5187499999999998</c:v>
                </c:pt>
                <c:pt idx="10">
                  <c:v>3.28125</c:v>
                </c:pt>
                <c:pt idx="11">
                  <c:v>3.6</c:v>
                </c:pt>
              </c:numCache>
            </c:numRef>
          </c:val>
          <c:smooth val="0"/>
          <c:extLst>
            <c:ext xmlns:c15="http://schemas.microsoft.com/office/drawing/2012/chart" uri="{02D57815-91ED-43cb-92C2-25804820EDAC}">
              <c15:filteredSeriesTitle>
                <c15:tx>
                  <c:strRef>
                    <c:extLst>
                      <c:ext uri="{02D57815-91ED-43cb-92C2-25804820EDAC}">
                        <c15:formulaRef>
                          <c15:sqref>ANOVA!$L$1</c15:sqref>
                        </c15:formulaRef>
                      </c:ext>
                    </c:extLst>
                    <c:strCache>
                      <c:ptCount val="1"/>
                      <c:pt idx="0">
                        <c:v>Overal</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0-57AA-4FA9-8EC2-B943DD4AC7C8}"/>
            </c:ext>
          </c:extLst>
        </c:ser>
        <c:ser>
          <c:idx val="1"/>
          <c:order val="1"/>
          <c:spPr>
            <a:ln w="28575" cap="rnd">
              <a:solidFill>
                <a:schemeClr val="accent2"/>
              </a:solidFill>
              <a:round/>
            </a:ln>
            <a:effectLst/>
          </c:spPr>
          <c:marker>
            <c:symbol val="square"/>
            <c:size val="5"/>
            <c:spPr>
              <a:solidFill>
                <a:schemeClr val="accent2"/>
              </a:solidFill>
              <a:ln w="9525">
                <a:solidFill>
                  <a:schemeClr val="accent2"/>
                </a:solidFill>
              </a:ln>
              <a:effectLst/>
            </c:spPr>
          </c:marker>
          <c:val>
            <c:numRef>
              <c:f>ANOVA!$M$2:$M$13</c:f>
              <c:numCache>
                <c:formatCode>General</c:formatCode>
                <c:ptCount val="12"/>
                <c:pt idx="0">
                  <c:v>2.2839506172839505</c:v>
                </c:pt>
                <c:pt idx="1">
                  <c:v>2.9506172839506171</c:v>
                </c:pt>
                <c:pt idx="2">
                  <c:v>3.0123456790123457</c:v>
                </c:pt>
                <c:pt idx="3">
                  <c:v>3.2222222222222223</c:v>
                </c:pt>
                <c:pt idx="4">
                  <c:v>3.0987654320987654</c:v>
                </c:pt>
                <c:pt idx="5">
                  <c:v>3.2098765432098766</c:v>
                </c:pt>
                <c:pt idx="6">
                  <c:v>3.8888888888888888</c:v>
                </c:pt>
                <c:pt idx="7">
                  <c:v>3.7283950617283952</c:v>
                </c:pt>
                <c:pt idx="8">
                  <c:v>3.5061728395061729</c:v>
                </c:pt>
                <c:pt idx="9">
                  <c:v>3.7407407407407409</c:v>
                </c:pt>
                <c:pt idx="10">
                  <c:v>3.3703703703703702</c:v>
                </c:pt>
                <c:pt idx="11">
                  <c:v>4.1111111111111107</c:v>
                </c:pt>
              </c:numCache>
            </c:numRef>
          </c:val>
          <c:smooth val="0"/>
          <c:extLst>
            <c:ext xmlns:c15="http://schemas.microsoft.com/office/drawing/2012/chart" uri="{02D57815-91ED-43cb-92C2-25804820EDAC}">
              <c15:filteredSeriesTitle>
                <c15:tx>
                  <c:strRef>
                    <c:extLst>
                      <c:ext uri="{02D57815-91ED-43cb-92C2-25804820EDAC}">
                        <c15:formulaRef>
                          <c15:sqref>ANOVA!$M$1</c15:sqref>
                        </c15:formulaRef>
                      </c:ext>
                    </c:extLst>
                    <c:strCache>
                      <c:ptCount val="1"/>
                      <c:pt idx="0">
                        <c:v>Male</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1-57AA-4FA9-8EC2-B943DD4AC7C8}"/>
            </c:ext>
          </c:extLst>
        </c:ser>
        <c:ser>
          <c:idx val="2"/>
          <c:order val="2"/>
          <c:spPr>
            <a:ln w="28575" cap="rnd">
              <a:solidFill>
                <a:schemeClr val="accent3"/>
              </a:solidFill>
              <a:round/>
            </a:ln>
            <a:effectLst/>
          </c:spPr>
          <c:marker>
            <c:symbol val="x"/>
            <c:size val="5"/>
            <c:spPr>
              <a:noFill/>
              <a:ln w="9525">
                <a:solidFill>
                  <a:schemeClr val="accent3"/>
                </a:solidFill>
              </a:ln>
              <a:effectLst/>
            </c:spPr>
          </c:marker>
          <c:val>
            <c:numRef>
              <c:f>ANOVA!$N$2:$N$13</c:f>
              <c:numCache>
                <c:formatCode>General</c:formatCode>
                <c:ptCount val="12"/>
                <c:pt idx="0">
                  <c:v>2.3670886075949369</c:v>
                </c:pt>
                <c:pt idx="1">
                  <c:v>3.037974683544304</c:v>
                </c:pt>
                <c:pt idx="2">
                  <c:v>2.8607594936708862</c:v>
                </c:pt>
                <c:pt idx="3">
                  <c:v>2.7468354430379747</c:v>
                </c:pt>
                <c:pt idx="4">
                  <c:v>3.1012658227848102</c:v>
                </c:pt>
                <c:pt idx="5">
                  <c:v>3.2658227848101267</c:v>
                </c:pt>
                <c:pt idx="6">
                  <c:v>3.2151898734177213</c:v>
                </c:pt>
                <c:pt idx="7">
                  <c:v>3.2658227848101267</c:v>
                </c:pt>
                <c:pt idx="8">
                  <c:v>3.4177215189873418</c:v>
                </c:pt>
                <c:pt idx="9">
                  <c:v>3.2911392405063293</c:v>
                </c:pt>
                <c:pt idx="10">
                  <c:v>3.1898734177215191</c:v>
                </c:pt>
                <c:pt idx="11">
                  <c:v>3.0759493670886076</c:v>
                </c:pt>
              </c:numCache>
            </c:numRef>
          </c:val>
          <c:smooth val="0"/>
          <c:extLst>
            <c:ext xmlns:c15="http://schemas.microsoft.com/office/drawing/2012/chart" uri="{02D57815-91ED-43cb-92C2-25804820EDAC}">
              <c15:filteredSeriesTitle>
                <c15:tx>
                  <c:strRef>
                    <c:extLst>
                      <c:ext uri="{02D57815-91ED-43cb-92C2-25804820EDAC}">
                        <c15:formulaRef>
                          <c15:sqref>ANOVA!$N$1</c15:sqref>
                        </c15:formulaRef>
                      </c:ext>
                    </c:extLst>
                    <c:strCache>
                      <c:ptCount val="1"/>
                      <c:pt idx="0">
                        <c:v>Female</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2-57AA-4FA9-8EC2-B943DD4AC7C8}"/>
            </c:ext>
          </c:extLst>
        </c:ser>
        <c:dLbls>
          <c:showLegendKey val="0"/>
          <c:showVal val="0"/>
          <c:showCatName val="0"/>
          <c:showSerName val="0"/>
          <c:showPercent val="0"/>
          <c:showBubbleSize val="0"/>
        </c:dLbls>
        <c:marker val="1"/>
        <c:smooth val="0"/>
        <c:axId val="162686336"/>
        <c:axId val="162686896"/>
      </c:lineChart>
      <c:catAx>
        <c:axId val="1626863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baseline="0">
                    <a:effectLst/>
                  </a:rPr>
                  <a:t>Case#</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86896"/>
        <c:crosses val="autoZero"/>
        <c:auto val="1"/>
        <c:lblAlgn val="ctr"/>
        <c:lblOffset val="100"/>
        <c:noMultiLvlLbl val="0"/>
      </c:catAx>
      <c:valAx>
        <c:axId val="162686896"/>
        <c:scaling>
          <c:orientation val="minMax"/>
          <c:max val="5"/>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86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Negative Perception (Q4)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triangle"/>
            <c:size val="5"/>
            <c:spPr>
              <a:solidFill>
                <a:schemeClr val="accent1"/>
              </a:solidFill>
              <a:ln w="9525">
                <a:solidFill>
                  <a:schemeClr val="accent1"/>
                </a:solidFill>
              </a:ln>
              <a:effectLst/>
            </c:spPr>
          </c:marker>
          <c:val>
            <c:numRef>
              <c:f>ANOVA!$Q$2:$Q$13</c:f>
              <c:numCache>
                <c:formatCode>General</c:formatCode>
                <c:ptCount val="12"/>
                <c:pt idx="0">
                  <c:v>2.40625</c:v>
                </c:pt>
                <c:pt idx="1">
                  <c:v>2.8624999999999998</c:v>
                </c:pt>
                <c:pt idx="2">
                  <c:v>3.1687500000000002</c:v>
                </c:pt>
                <c:pt idx="3">
                  <c:v>3.1312500000000001</c:v>
                </c:pt>
                <c:pt idx="4">
                  <c:v>2.65</c:v>
                </c:pt>
                <c:pt idx="5">
                  <c:v>3.2312500000000002</c:v>
                </c:pt>
                <c:pt idx="6">
                  <c:v>3.3562500000000002</c:v>
                </c:pt>
                <c:pt idx="7">
                  <c:v>3.2437499999999999</c:v>
                </c:pt>
                <c:pt idx="8">
                  <c:v>3.3062499999999999</c:v>
                </c:pt>
                <c:pt idx="9">
                  <c:v>3.5249999999999999</c:v>
                </c:pt>
                <c:pt idx="10">
                  <c:v>4.4187500000000002</c:v>
                </c:pt>
                <c:pt idx="11">
                  <c:v>3.78125</c:v>
                </c:pt>
              </c:numCache>
            </c:numRef>
          </c:val>
          <c:smooth val="0"/>
          <c:extLst>
            <c:ext xmlns:c15="http://schemas.microsoft.com/office/drawing/2012/chart" uri="{02D57815-91ED-43cb-92C2-25804820EDAC}">
              <c15:filteredSeriesTitle>
                <c15:tx>
                  <c:strRef>
                    <c:extLst>
                      <c:ext uri="{02D57815-91ED-43cb-92C2-25804820EDAC}">
                        <c15:formulaRef>
                          <c15:sqref>ANOVA!$Q$1</c15:sqref>
                        </c15:formulaRef>
                      </c:ext>
                    </c:extLst>
                    <c:strCache>
                      <c:ptCount val="1"/>
                      <c:pt idx="0">
                        <c:v>Overal</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0-70FE-4327-B9B1-D35FF85F24C6}"/>
            </c:ext>
          </c:extLst>
        </c:ser>
        <c:ser>
          <c:idx val="1"/>
          <c:order val="1"/>
          <c:spPr>
            <a:ln w="28575" cap="rnd">
              <a:solidFill>
                <a:schemeClr val="accent2"/>
              </a:solidFill>
              <a:round/>
            </a:ln>
            <a:effectLst/>
          </c:spPr>
          <c:marker>
            <c:symbol val="square"/>
            <c:size val="5"/>
            <c:spPr>
              <a:solidFill>
                <a:schemeClr val="accent2"/>
              </a:solidFill>
              <a:ln w="9525">
                <a:solidFill>
                  <a:schemeClr val="accent2"/>
                </a:solidFill>
              </a:ln>
              <a:effectLst/>
            </c:spPr>
          </c:marker>
          <c:val>
            <c:numRef>
              <c:f>ANOVA!$R$2:$R$13</c:f>
              <c:numCache>
                <c:formatCode>General</c:formatCode>
                <c:ptCount val="12"/>
                <c:pt idx="0">
                  <c:v>2.2345679012345681</c:v>
                </c:pt>
                <c:pt idx="1">
                  <c:v>2.8024691358024691</c:v>
                </c:pt>
                <c:pt idx="2">
                  <c:v>3.1604938271604937</c:v>
                </c:pt>
                <c:pt idx="3">
                  <c:v>2.9629629629629628</c:v>
                </c:pt>
                <c:pt idx="4">
                  <c:v>2.5308641975308643</c:v>
                </c:pt>
                <c:pt idx="5">
                  <c:v>3.1851851851851851</c:v>
                </c:pt>
                <c:pt idx="6">
                  <c:v>3.3580246913580245</c:v>
                </c:pt>
                <c:pt idx="7">
                  <c:v>3.3950617283950617</c:v>
                </c:pt>
                <c:pt idx="8">
                  <c:v>3.1604938271604937</c:v>
                </c:pt>
                <c:pt idx="9">
                  <c:v>3.7407407407407409</c:v>
                </c:pt>
                <c:pt idx="10">
                  <c:v>4.3086419753086416</c:v>
                </c:pt>
                <c:pt idx="11">
                  <c:v>3.5925925925925926</c:v>
                </c:pt>
              </c:numCache>
            </c:numRef>
          </c:val>
          <c:smooth val="0"/>
          <c:extLst>
            <c:ext xmlns:c15="http://schemas.microsoft.com/office/drawing/2012/chart" uri="{02D57815-91ED-43cb-92C2-25804820EDAC}">
              <c15:filteredSeriesTitle>
                <c15:tx>
                  <c:strRef>
                    <c:extLst>
                      <c:ext uri="{02D57815-91ED-43cb-92C2-25804820EDAC}">
                        <c15:formulaRef>
                          <c15:sqref>ANOVA!$R$1</c15:sqref>
                        </c15:formulaRef>
                      </c:ext>
                    </c:extLst>
                    <c:strCache>
                      <c:ptCount val="1"/>
                      <c:pt idx="0">
                        <c:v>Male</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1-70FE-4327-B9B1-D35FF85F24C6}"/>
            </c:ext>
          </c:extLst>
        </c:ser>
        <c:ser>
          <c:idx val="2"/>
          <c:order val="2"/>
          <c:spPr>
            <a:ln w="28575" cap="rnd">
              <a:solidFill>
                <a:schemeClr val="accent3"/>
              </a:solidFill>
              <a:round/>
            </a:ln>
            <a:effectLst/>
          </c:spPr>
          <c:marker>
            <c:symbol val="x"/>
            <c:size val="5"/>
            <c:spPr>
              <a:noFill/>
              <a:ln w="9525">
                <a:solidFill>
                  <a:schemeClr val="accent3"/>
                </a:solidFill>
              </a:ln>
              <a:effectLst/>
            </c:spPr>
          </c:marker>
          <c:val>
            <c:numRef>
              <c:f>ANOVA!$S$2:$S$13</c:f>
              <c:numCache>
                <c:formatCode>General</c:formatCode>
                <c:ptCount val="12"/>
                <c:pt idx="0">
                  <c:v>2.9493670886075951</c:v>
                </c:pt>
                <c:pt idx="1">
                  <c:v>2.6962025316455698</c:v>
                </c:pt>
                <c:pt idx="2">
                  <c:v>3.1392405063291138</c:v>
                </c:pt>
                <c:pt idx="3">
                  <c:v>3.1898734177215191</c:v>
                </c:pt>
                <c:pt idx="4">
                  <c:v>2.7088607594936707</c:v>
                </c:pt>
                <c:pt idx="5">
                  <c:v>3.4683544303797467</c:v>
                </c:pt>
                <c:pt idx="6">
                  <c:v>3.5696202531645569</c:v>
                </c:pt>
                <c:pt idx="7">
                  <c:v>2.9240506329113924</c:v>
                </c:pt>
                <c:pt idx="8">
                  <c:v>3.4683544303797467</c:v>
                </c:pt>
                <c:pt idx="9">
                  <c:v>3.2151898734177213</c:v>
                </c:pt>
                <c:pt idx="10">
                  <c:v>4.2531645569620249</c:v>
                </c:pt>
                <c:pt idx="11">
                  <c:v>3.8227848101265822</c:v>
                </c:pt>
              </c:numCache>
            </c:numRef>
          </c:val>
          <c:smooth val="0"/>
          <c:extLst>
            <c:ext xmlns:c15="http://schemas.microsoft.com/office/drawing/2012/chart" uri="{02D57815-91ED-43cb-92C2-25804820EDAC}">
              <c15:filteredSeriesTitle>
                <c15:tx>
                  <c:strRef>
                    <c:extLst>
                      <c:ext uri="{02D57815-91ED-43cb-92C2-25804820EDAC}">
                        <c15:formulaRef>
                          <c15:sqref>ANOVA!$S$1</c15:sqref>
                        </c15:formulaRef>
                      </c:ext>
                    </c:extLst>
                    <c:strCache>
                      <c:ptCount val="1"/>
                      <c:pt idx="0">
                        <c:v>Female</c:v>
                      </c:pt>
                    </c:strCache>
                  </c:strRef>
                </c15:tx>
              </c15:filteredSeriesTitle>
            </c:ext>
            <c:ext xmlns:c15="http://schemas.microsoft.com/office/drawing/2012/chart" uri="{02D57815-91ED-43cb-92C2-25804820EDAC}">
              <c15:filteredCategoryTitle>
                <c15:cat>
                  <c:numRef>
                    <c:extLst>
                      <c:ext uri="{02D57815-91ED-43cb-92C2-25804820EDAC}">
                        <c15:formulaRef>
                          <c15:sqref>ANOVA!$A$2:$A$13</c15:sqref>
                        </c15:formulaRef>
                      </c:ext>
                    </c:extLst>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15:cat>
              </c15:filteredCategoryTitle>
            </c:ext>
            <c:ext xmlns:c16="http://schemas.microsoft.com/office/drawing/2014/chart" uri="{C3380CC4-5D6E-409C-BE32-E72D297353CC}">
              <c16:uniqueId val="{00000002-70FE-4327-B9B1-D35FF85F24C6}"/>
            </c:ext>
          </c:extLst>
        </c:ser>
        <c:dLbls>
          <c:showLegendKey val="0"/>
          <c:showVal val="0"/>
          <c:showCatName val="0"/>
          <c:showSerName val="0"/>
          <c:showPercent val="0"/>
          <c:showBubbleSize val="0"/>
        </c:dLbls>
        <c:marker val="1"/>
        <c:smooth val="0"/>
        <c:axId val="239016432"/>
        <c:axId val="239015872"/>
      </c:lineChart>
      <c:catAx>
        <c:axId val="2390164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baseline="0">
                    <a:effectLst/>
                  </a:rPr>
                  <a:t>Case#</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9015872"/>
        <c:crosses val="autoZero"/>
        <c:auto val="1"/>
        <c:lblAlgn val="ctr"/>
        <c:lblOffset val="100"/>
        <c:noMultiLvlLbl val="0"/>
      </c:catAx>
      <c:valAx>
        <c:axId val="239015872"/>
        <c:scaling>
          <c:orientation val="minMax"/>
          <c:max val="5"/>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9016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VI</c:v>
          </c:tx>
          <c:spPr>
            <a:solidFill>
              <a:srgbClr val="00B0F0"/>
            </a:solidFill>
            <a:ln>
              <a:noFill/>
            </a:ln>
            <a:effectLst/>
          </c:spPr>
          <c:invertIfNegative val="0"/>
          <c:errBars>
            <c:errBarType val="both"/>
            <c:errValType val="cust"/>
            <c:noEndCap val="0"/>
            <c:plus>
              <c:numRef>
                <c:f>'Feature Data'!$B$6:$I$6</c:f>
                <c:numCache>
                  <c:formatCode>General</c:formatCode>
                  <c:ptCount val="6"/>
                  <c:pt idx="0">
                    <c:v>0.66630641104407629</c:v>
                  </c:pt>
                  <c:pt idx="1">
                    <c:v>0.69084369769755993</c:v>
                  </c:pt>
                  <c:pt idx="2">
                    <c:v>0.70370642627092728</c:v>
                  </c:pt>
                  <c:pt idx="3">
                    <c:v>0.67302953129859022</c:v>
                  </c:pt>
                  <c:pt idx="4">
                    <c:v>0.68413834902908699</c:v>
                  </c:pt>
                  <c:pt idx="5">
                    <c:v>0.65537888612237116</c:v>
                  </c:pt>
                </c:numCache>
                <c:extLst/>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'Feature Data'!$B$4:$I$4</c:f>
              <c:numCache>
                <c:formatCode>General</c:formatCode>
                <c:ptCount val="6"/>
                <c:pt idx="0">
                  <c:v>3.4265625000000002</c:v>
                </c:pt>
                <c:pt idx="1">
                  <c:v>3.0984375000000002</c:v>
                </c:pt>
                <c:pt idx="2">
                  <c:v>3.11375</c:v>
                </c:pt>
                <c:pt idx="3">
                  <c:v>3.2749999999999999</c:v>
                </c:pt>
                <c:pt idx="4">
                  <c:v>2.967857142857143</c:v>
                </c:pt>
                <c:pt idx="5">
                  <c:v>3.5437500000000002</c:v>
                </c:pt>
              </c:numCache>
              <c:extLst/>
            </c:numRef>
          </c:val>
          <c:extLst>
            <c:ext xmlns:c15="http://schemas.microsoft.com/office/drawing/2012/chart" uri="{02D57815-91ED-43cb-92C2-25804820EDAC}">
              <c15:filteredCategoryTitle>
                <c15:cat>
                  <c:multiLvlStrRef>
                    <c:extLst>
                      <c:ext uri="{02D57815-91ED-43cb-92C2-25804820EDAC}">
                        <c15:formulaRef>
                          <c15:sqref>'Feature Data'!$B$1:$I$2</c15:sqref>
                        </c15:formulaRef>
                      </c:ext>
                    </c:extLst>
                    <c:multiLvlStrCache>
                      <c:ptCount val="6"/>
                      <c:lvl>
                        <c:pt idx="0">
                          <c:v>In</c:v>
                        </c:pt>
                        <c:pt idx="1">
                          <c:v>Out</c:v>
                        </c:pt>
                        <c:pt idx="2">
                          <c:v>Small</c:v>
                        </c:pt>
                        <c:pt idx="3">
                          <c:v>Big</c:v>
                        </c:pt>
                        <c:pt idx="4">
                          <c:v>Low</c:v>
                        </c:pt>
                        <c:pt idx="5">
                          <c:v>High</c:v>
                        </c:pt>
                      </c:lvl>
                      <c:lvl>
                        <c:pt idx="0">
                          <c:v>Position</c:v>
                        </c:pt>
                        <c:pt idx="2">
                          <c:v>Size</c:v>
                        </c:pt>
                        <c:pt idx="4">
                          <c:v>Animation</c:v>
                        </c:pt>
                      </c:lvl>
                    </c:multiLvlStrCache>
                  </c:multiLvlStrRef>
                </c15:cat>
              </c15:filteredCategoryTitle>
            </c:ext>
            <c:ext xmlns:c16="http://schemas.microsoft.com/office/drawing/2014/chart" uri="{C3380CC4-5D6E-409C-BE32-E72D297353CC}">
              <c16:uniqueId val="{00000000-E953-49E6-940E-2ADC53F6A093}"/>
            </c:ext>
          </c:extLst>
        </c:ser>
        <c:ser>
          <c:idx val="2"/>
          <c:order val="1"/>
          <c:tx>
            <c:v>AN</c:v>
          </c:tx>
          <c:spPr>
            <a:pattFill prst="pct30">
              <a:fgClr>
                <a:srgbClr val="FF0000"/>
              </a:fgClr>
              <a:bgClr>
                <a:schemeClr val="bg1"/>
              </a:bgClr>
            </a:pattFill>
            <a:ln>
              <a:noFill/>
            </a:ln>
            <a:effectLst/>
          </c:spPr>
          <c:invertIfNegative val="0"/>
          <c:errBars>
            <c:errBarType val="both"/>
            <c:errValType val="cust"/>
            <c:noEndCap val="0"/>
            <c:plus>
              <c:numRef>
                <c:f>'Feature Data'!$L$6:$S$6</c:f>
                <c:numCache>
                  <c:formatCode>General</c:formatCode>
                  <c:ptCount val="6"/>
                  <c:pt idx="0">
                    <c:v>0.67153152557698281</c:v>
                  </c:pt>
                  <c:pt idx="1">
                    <c:v>0.68270880219442753</c:v>
                  </c:pt>
                  <c:pt idx="2">
                    <c:v>0.69597924493119767</c:v>
                  </c:pt>
                  <c:pt idx="3">
                    <c:v>0.68781286364490757</c:v>
                  </c:pt>
                  <c:pt idx="4">
                    <c:v>0.69830776114329363</c:v>
                  </c:pt>
                  <c:pt idx="5">
                    <c:v>0.65654130439371439</c:v>
                  </c:pt>
                </c:numCache>
                <c:extLst/>
              </c:numRef>
            </c:plus>
            <c:minus>
              <c:numRef>
                <c:f>'Feature Data'!$L$6:$S$6</c:f>
                <c:numCache>
                  <c:formatCode>General</c:formatCode>
                  <c:ptCount val="6"/>
                  <c:pt idx="0">
                    <c:v>0.67153152557698281</c:v>
                  </c:pt>
                  <c:pt idx="1">
                    <c:v>0.68270880219442753</c:v>
                  </c:pt>
                  <c:pt idx="2">
                    <c:v>0.69597924493119767</c:v>
                  </c:pt>
                  <c:pt idx="3">
                    <c:v>0.68781286364490757</c:v>
                  </c:pt>
                  <c:pt idx="4">
                    <c:v>0.69830776114329363</c:v>
                  </c:pt>
                  <c:pt idx="5">
                    <c:v>0.65654130439371439</c:v>
                  </c:pt>
                </c:numCache>
                <c:extLst/>
              </c:numRef>
            </c:minus>
            <c:spPr>
              <a:noFill/>
              <a:ln w="9525" cap="flat" cmpd="sng" algn="ctr">
                <a:solidFill>
                  <a:schemeClr val="tx1">
                    <a:lumMod val="65000"/>
                    <a:lumOff val="35000"/>
                  </a:schemeClr>
                </a:solidFill>
                <a:round/>
              </a:ln>
              <a:effectLst/>
            </c:spPr>
          </c:errBars>
          <c:val>
            <c:numRef>
              <c:f>'Feature Data'!$L$4:$S$4</c:f>
              <c:numCache>
                <c:formatCode>General</c:formatCode>
                <c:ptCount val="6"/>
                <c:pt idx="0">
                  <c:v>3.6656249999999999</c:v>
                </c:pt>
                <c:pt idx="1">
                  <c:v>3.1031249999999999</c:v>
                </c:pt>
                <c:pt idx="2">
                  <c:v>3.3587500000000001</c:v>
                </c:pt>
                <c:pt idx="3">
                  <c:v>3.2419642857142859</c:v>
                </c:pt>
                <c:pt idx="4">
                  <c:v>3.0866071428571429</c:v>
                </c:pt>
                <c:pt idx="5">
                  <c:v>3.5762499999999999</c:v>
                </c:pt>
              </c:numCache>
              <c:extLst/>
            </c:numRef>
          </c:val>
          <c:extLst>
            <c:ext xmlns:c15="http://schemas.microsoft.com/office/drawing/2012/chart" uri="{02D57815-91ED-43cb-92C2-25804820EDAC}">
              <c15:filteredCategoryTitle>
                <c15:cat>
                  <c:multiLvlStrRef>
                    <c:extLst>
                      <c:ext uri="{02D57815-91ED-43cb-92C2-25804820EDAC}">
                        <c15:formulaRef>
                          <c15:sqref>'Feature Data'!$B$1:$I$2</c15:sqref>
                        </c15:formulaRef>
                      </c:ext>
                    </c:extLst>
                    <c:multiLvlStrCache>
                      <c:ptCount val="6"/>
                      <c:lvl>
                        <c:pt idx="0">
                          <c:v>In</c:v>
                        </c:pt>
                        <c:pt idx="1">
                          <c:v>Out</c:v>
                        </c:pt>
                        <c:pt idx="2">
                          <c:v>Small</c:v>
                        </c:pt>
                        <c:pt idx="3">
                          <c:v>Big</c:v>
                        </c:pt>
                        <c:pt idx="4">
                          <c:v>Low</c:v>
                        </c:pt>
                        <c:pt idx="5">
                          <c:v>High</c:v>
                        </c:pt>
                      </c:lvl>
                      <c:lvl>
                        <c:pt idx="0">
                          <c:v>Position</c:v>
                        </c:pt>
                        <c:pt idx="2">
                          <c:v>Size</c:v>
                        </c:pt>
                        <c:pt idx="4">
                          <c:v>Animation</c:v>
                        </c:pt>
                      </c:lvl>
                    </c:multiLvlStrCache>
                  </c:multiLvlStrRef>
                </c15:cat>
              </c15:filteredCategoryTitle>
            </c:ext>
            <c:ext xmlns:c16="http://schemas.microsoft.com/office/drawing/2014/chart" uri="{C3380CC4-5D6E-409C-BE32-E72D297353CC}">
              <c16:uniqueId val="{00000001-E953-49E6-940E-2ADC53F6A093}"/>
            </c:ext>
          </c:extLst>
        </c:ser>
        <c:dLbls>
          <c:showLegendKey val="0"/>
          <c:showVal val="0"/>
          <c:showCatName val="0"/>
          <c:showSerName val="0"/>
          <c:showPercent val="0"/>
          <c:showBubbleSize val="0"/>
        </c:dLbls>
        <c:gapWidth val="141"/>
        <c:overlap val="-44"/>
        <c:axId val="2032482704"/>
        <c:axId val="2032488944"/>
      </c:barChart>
      <c:catAx>
        <c:axId val="203248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2488944"/>
        <c:crosses val="autoZero"/>
        <c:auto val="1"/>
        <c:lblAlgn val="ctr"/>
        <c:lblOffset val="100"/>
        <c:noMultiLvlLbl val="0"/>
      </c:catAx>
      <c:valAx>
        <c:axId val="203248894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24827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t>2/25/2022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t>2/25/2022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2180829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10</a:t>
            </a:fld>
            <a:endParaRPr lang="en-US"/>
          </a:p>
        </p:txBody>
      </p:sp>
    </p:spTree>
    <p:extLst>
      <p:ext uri="{BB962C8B-B14F-4D97-AF65-F5344CB8AC3E}">
        <p14:creationId xmlns:p14="http://schemas.microsoft.com/office/powerpoint/2010/main" val="1904703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11</a:t>
            </a:fld>
            <a:endParaRPr lang="en-US"/>
          </a:p>
        </p:txBody>
      </p:sp>
    </p:spTree>
    <p:extLst>
      <p:ext uri="{BB962C8B-B14F-4D97-AF65-F5344CB8AC3E}">
        <p14:creationId xmlns:p14="http://schemas.microsoft.com/office/powerpoint/2010/main" val="1175426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12</a:t>
            </a:fld>
            <a:endParaRPr lang="en-US"/>
          </a:p>
        </p:txBody>
      </p:sp>
    </p:spTree>
    <p:extLst>
      <p:ext uri="{BB962C8B-B14F-4D97-AF65-F5344CB8AC3E}">
        <p14:creationId xmlns:p14="http://schemas.microsoft.com/office/powerpoint/2010/main" val="893738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t>Tom Cruise</a:t>
            </a:r>
          </a:p>
        </p:txBody>
      </p:sp>
      <p:sp>
        <p:nvSpPr>
          <p:cNvPr id="4" name="Slide Number Placeholder 3"/>
          <p:cNvSpPr>
            <a:spLocks noGrp="1"/>
          </p:cNvSpPr>
          <p:nvPr>
            <p:ph type="sldNum" sz="quarter" idx="10"/>
          </p:nvPr>
        </p:nvSpPr>
        <p:spPr/>
        <p:txBody>
          <a:bodyPr/>
          <a:lstStyle/>
          <a:p>
            <a:fld id="{1B9A179D-2D27-49E2-B022-8EDDA2EFE682}" type="slidenum">
              <a:rPr lang="en-US" smtClean="0"/>
              <a:t>13</a:t>
            </a:fld>
            <a:endParaRPr lang="en-US"/>
          </a:p>
        </p:txBody>
      </p:sp>
    </p:spTree>
    <p:extLst>
      <p:ext uri="{BB962C8B-B14F-4D97-AF65-F5344CB8AC3E}">
        <p14:creationId xmlns:p14="http://schemas.microsoft.com/office/powerpoint/2010/main" val="43270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t>Tom Cruise</a:t>
            </a:r>
          </a:p>
        </p:txBody>
      </p:sp>
      <p:sp>
        <p:nvSpPr>
          <p:cNvPr id="4" name="Slide Number Placeholder 3"/>
          <p:cNvSpPr>
            <a:spLocks noGrp="1"/>
          </p:cNvSpPr>
          <p:nvPr>
            <p:ph type="sldNum" sz="quarter" idx="10"/>
          </p:nvPr>
        </p:nvSpPr>
        <p:spPr/>
        <p:txBody>
          <a:bodyPr/>
          <a:lstStyle/>
          <a:p>
            <a:fld id="{1B9A179D-2D27-49E2-B022-8EDDA2EFE682}" type="slidenum">
              <a:rPr lang="en-US" smtClean="0"/>
              <a:t>14</a:t>
            </a:fld>
            <a:endParaRPr lang="en-US"/>
          </a:p>
        </p:txBody>
      </p:sp>
    </p:spTree>
    <p:extLst>
      <p:ext uri="{BB962C8B-B14F-4D97-AF65-F5344CB8AC3E}">
        <p14:creationId xmlns:p14="http://schemas.microsoft.com/office/powerpoint/2010/main" val="232221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Minority Report (2002)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https://www.youtube.com/watch?v=7bXJ_obaiYQ</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15</a:t>
            </a:fld>
            <a:endParaRPr lang="en-US"/>
          </a:p>
        </p:txBody>
      </p:sp>
    </p:spTree>
    <p:extLst>
      <p:ext uri="{BB962C8B-B14F-4D97-AF65-F5344CB8AC3E}">
        <p14:creationId xmlns:p14="http://schemas.microsoft.com/office/powerpoint/2010/main" val="2835350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dirty="0"/>
          </a:p>
        </p:txBody>
      </p:sp>
      <p:sp>
        <p:nvSpPr>
          <p:cNvPr id="4" name="Slide Number Placeholder 3"/>
          <p:cNvSpPr>
            <a:spLocks noGrp="1"/>
          </p:cNvSpPr>
          <p:nvPr>
            <p:ph type="sldNum" sz="quarter" idx="10"/>
          </p:nvPr>
        </p:nvSpPr>
        <p:spPr/>
        <p:txBody>
          <a:bodyPr/>
          <a:lstStyle/>
          <a:p>
            <a:fld id="{1B9A179D-2D27-49E2-B022-8EDDA2EFE682}" type="slidenum">
              <a:rPr lang="en-US" smtClean="0"/>
              <a:t>16</a:t>
            </a:fld>
            <a:endParaRPr lang="en-US"/>
          </a:p>
        </p:txBody>
      </p:sp>
    </p:spTree>
    <p:extLst>
      <p:ext uri="{BB962C8B-B14F-4D97-AF65-F5344CB8AC3E}">
        <p14:creationId xmlns:p14="http://schemas.microsoft.com/office/powerpoint/2010/main" val="137436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Ralph Breaks the Internet (2018)</a:t>
            </a:r>
          </a:p>
          <a:p>
            <a:r>
              <a:rPr lang="en-US" dirty="0"/>
              <a:t>Popup: 00:23:43 - 00:24:25</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17</a:t>
            </a:fld>
            <a:endParaRPr lang="en-US"/>
          </a:p>
        </p:txBody>
      </p:sp>
    </p:spTree>
    <p:extLst>
      <p:ext uri="{BB962C8B-B14F-4D97-AF65-F5344CB8AC3E}">
        <p14:creationId xmlns:p14="http://schemas.microsoft.com/office/powerpoint/2010/main" val="2355999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Ralph Breaks the Internet (2018)</a:t>
            </a:r>
          </a:p>
          <a:p>
            <a:r>
              <a:rPr lang="en-US" dirty="0"/>
              <a:t>Popup-blocker: 00:28:39 - 00:29:26</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19</a:t>
            </a:fld>
            <a:endParaRPr lang="en-US"/>
          </a:p>
        </p:txBody>
      </p:sp>
    </p:spTree>
    <p:extLst>
      <p:ext uri="{BB962C8B-B14F-4D97-AF65-F5344CB8AC3E}">
        <p14:creationId xmlns:p14="http://schemas.microsoft.com/office/powerpoint/2010/main" val="3213416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20</a:t>
            </a:fld>
            <a:endParaRPr lang="en-US"/>
          </a:p>
        </p:txBody>
      </p:sp>
    </p:spTree>
    <p:extLst>
      <p:ext uri="{BB962C8B-B14F-4D97-AF65-F5344CB8AC3E}">
        <p14:creationId xmlns:p14="http://schemas.microsoft.com/office/powerpoint/2010/main" val="403968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2</a:t>
            </a:fld>
            <a:endParaRPr lang="en-US"/>
          </a:p>
        </p:txBody>
      </p:sp>
    </p:spTree>
    <p:extLst>
      <p:ext uri="{BB962C8B-B14F-4D97-AF65-F5344CB8AC3E}">
        <p14:creationId xmlns:p14="http://schemas.microsoft.com/office/powerpoint/2010/main" val="2875581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21</a:t>
            </a:fld>
            <a:endParaRPr lang="en-US"/>
          </a:p>
        </p:txBody>
      </p:sp>
    </p:spTree>
    <p:extLst>
      <p:ext uri="{BB962C8B-B14F-4D97-AF65-F5344CB8AC3E}">
        <p14:creationId xmlns:p14="http://schemas.microsoft.com/office/powerpoint/2010/main" val="2754937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22</a:t>
            </a:fld>
            <a:endParaRPr lang="en-US"/>
          </a:p>
        </p:txBody>
      </p:sp>
    </p:spTree>
    <p:extLst>
      <p:ext uri="{BB962C8B-B14F-4D97-AF65-F5344CB8AC3E}">
        <p14:creationId xmlns:p14="http://schemas.microsoft.com/office/powerpoint/2010/main" val="1779434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23</a:t>
            </a:fld>
            <a:endParaRPr lang="en-US"/>
          </a:p>
        </p:txBody>
      </p:sp>
    </p:spTree>
    <p:extLst>
      <p:ext uri="{BB962C8B-B14F-4D97-AF65-F5344CB8AC3E}">
        <p14:creationId xmlns:p14="http://schemas.microsoft.com/office/powerpoint/2010/main" val="3689358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24</a:t>
            </a:fld>
            <a:endParaRPr lang="en-US"/>
          </a:p>
        </p:txBody>
      </p:sp>
    </p:spTree>
    <p:extLst>
      <p:ext uri="{BB962C8B-B14F-4D97-AF65-F5344CB8AC3E}">
        <p14:creationId xmlns:p14="http://schemas.microsoft.com/office/powerpoint/2010/main" val="2028431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25</a:t>
            </a:fld>
            <a:endParaRPr lang="en-US"/>
          </a:p>
        </p:txBody>
      </p:sp>
    </p:spTree>
    <p:extLst>
      <p:ext uri="{BB962C8B-B14F-4D97-AF65-F5344CB8AC3E}">
        <p14:creationId xmlns:p14="http://schemas.microsoft.com/office/powerpoint/2010/main" val="592300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26</a:t>
            </a:fld>
            <a:endParaRPr lang="en-US"/>
          </a:p>
        </p:txBody>
      </p:sp>
    </p:spTree>
    <p:extLst>
      <p:ext uri="{BB962C8B-B14F-4D97-AF65-F5344CB8AC3E}">
        <p14:creationId xmlns:p14="http://schemas.microsoft.com/office/powerpoint/2010/main" val="274641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27</a:t>
            </a:fld>
            <a:endParaRPr lang="en-US"/>
          </a:p>
        </p:txBody>
      </p:sp>
    </p:spTree>
    <p:extLst>
      <p:ext uri="{BB962C8B-B14F-4D97-AF65-F5344CB8AC3E}">
        <p14:creationId xmlns:p14="http://schemas.microsoft.com/office/powerpoint/2010/main" val="181244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Ralph Breaks the Internet (2018)</a:t>
            </a:r>
          </a:p>
          <a:p>
            <a:r>
              <a:rPr lang="en-US" dirty="0"/>
              <a:t>Annoyance: 00:48:46 - 00:50:09</a:t>
            </a:r>
          </a:p>
        </p:txBody>
      </p:sp>
      <p:sp>
        <p:nvSpPr>
          <p:cNvPr id="4" name="Slide Number Placeholder 3"/>
          <p:cNvSpPr>
            <a:spLocks noGrp="1"/>
          </p:cNvSpPr>
          <p:nvPr>
            <p:ph type="sldNum" sz="quarter" idx="10"/>
          </p:nvPr>
        </p:nvSpPr>
        <p:spPr/>
        <p:txBody>
          <a:bodyPr/>
          <a:lstStyle/>
          <a:p>
            <a:fld id="{1B9A179D-2D27-49E2-B022-8EDDA2EFE682}" type="slidenum">
              <a:rPr lang="en-US" smtClean="0"/>
              <a:t>28</a:t>
            </a:fld>
            <a:endParaRPr lang="en-US"/>
          </a:p>
        </p:txBody>
      </p:sp>
    </p:spTree>
    <p:extLst>
      <p:ext uri="{BB962C8B-B14F-4D97-AF65-F5344CB8AC3E}">
        <p14:creationId xmlns:p14="http://schemas.microsoft.com/office/powerpoint/2010/main" val="228259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Online advertising is rapidly growing and it is also moving toward being more intrusive to be more effective and to increase the overall click-through and conversions. This phenomenon has made an annoying and irritating experience for the users and even some users felt violated and molested by the presence of high intrusive and salient Ads.</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29</a:t>
            </a:fld>
            <a:endParaRPr lang="en-US"/>
          </a:p>
        </p:txBody>
      </p:sp>
    </p:spTree>
    <p:extLst>
      <p:ext uri="{BB962C8B-B14F-4D97-AF65-F5344CB8AC3E}">
        <p14:creationId xmlns:p14="http://schemas.microsoft.com/office/powerpoint/2010/main" val="909311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30</a:t>
            </a:fld>
            <a:endParaRPr lang="en-US"/>
          </a:p>
        </p:txBody>
      </p:sp>
    </p:spTree>
    <p:extLst>
      <p:ext uri="{BB962C8B-B14F-4D97-AF65-F5344CB8AC3E}">
        <p14:creationId xmlns:p14="http://schemas.microsoft.com/office/powerpoint/2010/main" val="121486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3</a:t>
            </a:fld>
            <a:endParaRPr lang="en-US"/>
          </a:p>
        </p:txBody>
      </p:sp>
    </p:spTree>
    <p:extLst>
      <p:ext uri="{BB962C8B-B14F-4D97-AF65-F5344CB8AC3E}">
        <p14:creationId xmlns:p14="http://schemas.microsoft.com/office/powerpoint/2010/main" val="2794813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31</a:t>
            </a:fld>
            <a:endParaRPr lang="en-US"/>
          </a:p>
        </p:txBody>
      </p:sp>
    </p:spTree>
    <p:extLst>
      <p:ext uri="{BB962C8B-B14F-4D97-AF65-F5344CB8AC3E}">
        <p14:creationId xmlns:p14="http://schemas.microsoft.com/office/powerpoint/2010/main" val="3869809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32</a:t>
            </a:fld>
            <a:endParaRPr lang="en-US"/>
          </a:p>
        </p:txBody>
      </p:sp>
    </p:spTree>
    <p:extLst>
      <p:ext uri="{BB962C8B-B14F-4D97-AF65-F5344CB8AC3E}">
        <p14:creationId xmlns:p14="http://schemas.microsoft.com/office/powerpoint/2010/main" val="3788750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33</a:t>
            </a:fld>
            <a:endParaRPr lang="en-US"/>
          </a:p>
        </p:txBody>
      </p:sp>
    </p:spTree>
    <p:extLst>
      <p:ext uri="{BB962C8B-B14F-4D97-AF65-F5344CB8AC3E}">
        <p14:creationId xmlns:p14="http://schemas.microsoft.com/office/powerpoint/2010/main" val="828413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Research</a:t>
            </a:r>
            <a:r>
              <a:rPr lang="en-US" baseline="0" dirty="0"/>
              <a:t> Questions</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34</a:t>
            </a:fld>
            <a:endParaRPr lang="en-US"/>
          </a:p>
        </p:txBody>
      </p:sp>
    </p:spTree>
    <p:extLst>
      <p:ext uri="{BB962C8B-B14F-4D97-AF65-F5344CB8AC3E}">
        <p14:creationId xmlns:p14="http://schemas.microsoft.com/office/powerpoint/2010/main" val="2207966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35</a:t>
            </a:fld>
            <a:endParaRPr lang="en-US"/>
          </a:p>
        </p:txBody>
      </p:sp>
    </p:spTree>
    <p:extLst>
      <p:ext uri="{BB962C8B-B14F-4D97-AF65-F5344CB8AC3E}">
        <p14:creationId xmlns:p14="http://schemas.microsoft.com/office/powerpoint/2010/main" val="1398906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36</a:t>
            </a:fld>
            <a:endParaRPr lang="en-US"/>
          </a:p>
        </p:txBody>
      </p:sp>
    </p:spTree>
    <p:extLst>
      <p:ext uri="{BB962C8B-B14F-4D97-AF65-F5344CB8AC3E}">
        <p14:creationId xmlns:p14="http://schemas.microsoft.com/office/powerpoint/2010/main" val="3472316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37</a:t>
            </a:fld>
            <a:endParaRPr lang="en-US"/>
          </a:p>
        </p:txBody>
      </p:sp>
    </p:spTree>
    <p:extLst>
      <p:ext uri="{BB962C8B-B14F-4D97-AF65-F5344CB8AC3E}">
        <p14:creationId xmlns:p14="http://schemas.microsoft.com/office/powerpoint/2010/main" val="3333465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38</a:t>
            </a:fld>
            <a:endParaRPr lang="en-US"/>
          </a:p>
        </p:txBody>
      </p:sp>
    </p:spTree>
    <p:extLst>
      <p:ext uri="{BB962C8B-B14F-4D97-AF65-F5344CB8AC3E}">
        <p14:creationId xmlns:p14="http://schemas.microsoft.com/office/powerpoint/2010/main" val="3979294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39</a:t>
            </a:fld>
            <a:endParaRPr lang="en-US"/>
          </a:p>
        </p:txBody>
      </p:sp>
    </p:spTree>
    <p:extLst>
      <p:ext uri="{BB962C8B-B14F-4D97-AF65-F5344CB8AC3E}">
        <p14:creationId xmlns:p14="http://schemas.microsoft.com/office/powerpoint/2010/main" val="43663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40</a:t>
            </a:fld>
            <a:endParaRPr lang="en-US"/>
          </a:p>
        </p:txBody>
      </p:sp>
    </p:spTree>
    <p:extLst>
      <p:ext uri="{BB962C8B-B14F-4D97-AF65-F5344CB8AC3E}">
        <p14:creationId xmlns:p14="http://schemas.microsoft.com/office/powerpoint/2010/main" val="50163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4</a:t>
            </a:fld>
            <a:endParaRPr lang="en-US"/>
          </a:p>
        </p:txBody>
      </p:sp>
    </p:spTree>
    <p:extLst>
      <p:ext uri="{BB962C8B-B14F-4D97-AF65-F5344CB8AC3E}">
        <p14:creationId xmlns:p14="http://schemas.microsoft.com/office/powerpoint/2010/main" val="53904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41</a:t>
            </a:fld>
            <a:endParaRPr lang="en-US"/>
          </a:p>
        </p:txBody>
      </p:sp>
    </p:spTree>
    <p:extLst>
      <p:ext uri="{BB962C8B-B14F-4D97-AF65-F5344CB8AC3E}">
        <p14:creationId xmlns:p14="http://schemas.microsoft.com/office/powerpoint/2010/main" val="3051511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42</a:t>
            </a:fld>
            <a:endParaRPr lang="en-US"/>
          </a:p>
        </p:txBody>
      </p:sp>
    </p:spTree>
    <p:extLst>
      <p:ext uri="{BB962C8B-B14F-4D97-AF65-F5344CB8AC3E}">
        <p14:creationId xmlns:p14="http://schemas.microsoft.com/office/powerpoint/2010/main" val="471551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43</a:t>
            </a:fld>
            <a:endParaRPr lang="en-US"/>
          </a:p>
        </p:txBody>
      </p:sp>
    </p:spTree>
    <p:extLst>
      <p:ext uri="{BB962C8B-B14F-4D97-AF65-F5344CB8AC3E}">
        <p14:creationId xmlns:p14="http://schemas.microsoft.com/office/powerpoint/2010/main" val="1489436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44</a:t>
            </a:fld>
            <a:endParaRPr lang="en-US"/>
          </a:p>
        </p:txBody>
      </p:sp>
    </p:spTree>
    <p:extLst>
      <p:ext uri="{BB962C8B-B14F-4D97-AF65-F5344CB8AC3E}">
        <p14:creationId xmlns:p14="http://schemas.microsoft.com/office/powerpoint/2010/main" val="3830720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a:t>
            </a:r>
            <a:r>
              <a:rPr lang="en-US" baseline="0" dirty="0"/>
              <a:t> the research questions</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45</a:t>
            </a:fld>
            <a:endParaRPr lang="en-US"/>
          </a:p>
        </p:txBody>
      </p:sp>
    </p:spTree>
    <p:extLst>
      <p:ext uri="{BB962C8B-B14F-4D97-AF65-F5344CB8AC3E}">
        <p14:creationId xmlns:p14="http://schemas.microsoft.com/office/powerpoint/2010/main" val="2517442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46</a:t>
            </a:fld>
            <a:endParaRPr lang="en-US"/>
          </a:p>
        </p:txBody>
      </p:sp>
    </p:spTree>
    <p:extLst>
      <p:ext uri="{BB962C8B-B14F-4D97-AF65-F5344CB8AC3E}">
        <p14:creationId xmlns:p14="http://schemas.microsoft.com/office/powerpoint/2010/main" val="2781448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47</a:t>
            </a:fld>
            <a:endParaRPr lang="en-US"/>
          </a:p>
        </p:txBody>
      </p:sp>
    </p:spTree>
    <p:extLst>
      <p:ext uri="{BB962C8B-B14F-4D97-AF65-F5344CB8AC3E}">
        <p14:creationId xmlns:p14="http://schemas.microsoft.com/office/powerpoint/2010/main" val="879349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48</a:t>
            </a:fld>
            <a:endParaRPr lang="en-US"/>
          </a:p>
        </p:txBody>
      </p:sp>
    </p:spTree>
    <p:extLst>
      <p:ext uri="{BB962C8B-B14F-4D97-AF65-F5344CB8AC3E}">
        <p14:creationId xmlns:p14="http://schemas.microsoft.com/office/powerpoint/2010/main" val="1325923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49</a:t>
            </a:fld>
            <a:endParaRPr lang="en-US"/>
          </a:p>
        </p:txBody>
      </p:sp>
    </p:spTree>
    <p:extLst>
      <p:ext uri="{BB962C8B-B14F-4D97-AF65-F5344CB8AC3E}">
        <p14:creationId xmlns:p14="http://schemas.microsoft.com/office/powerpoint/2010/main" val="3368581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50</a:t>
            </a:fld>
            <a:endParaRPr lang="en-US"/>
          </a:p>
        </p:txBody>
      </p:sp>
    </p:spTree>
    <p:extLst>
      <p:ext uri="{BB962C8B-B14F-4D97-AF65-F5344CB8AC3E}">
        <p14:creationId xmlns:p14="http://schemas.microsoft.com/office/powerpoint/2010/main" val="368595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5</a:t>
            </a:fld>
            <a:endParaRPr lang="en-US"/>
          </a:p>
        </p:txBody>
      </p:sp>
    </p:spTree>
    <p:extLst>
      <p:ext uri="{BB962C8B-B14F-4D97-AF65-F5344CB8AC3E}">
        <p14:creationId xmlns:p14="http://schemas.microsoft.com/office/powerpoint/2010/main" val="1213155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Ad’s features and user’s affective states are the independent variables of this research, in order to provide a balance between the ad’s intrusiveness and user’s annoyance and tolerance toward an ad.</a:t>
            </a:r>
          </a:p>
          <a:p>
            <a:endParaRPr lang="en-US" dirty="0"/>
          </a:p>
          <a:p>
            <a:r>
              <a:rPr lang="en-US" dirty="0"/>
              <a:t>Game Theory:</a:t>
            </a:r>
          </a:p>
          <a:p>
            <a:r>
              <a:rPr lang="en-US" dirty="0"/>
              <a:t>Nash</a:t>
            </a:r>
            <a:r>
              <a:rPr lang="en-US" baseline="0" dirty="0"/>
              <a:t> Equilibrium</a:t>
            </a:r>
          </a:p>
          <a:p>
            <a:r>
              <a:rPr lang="en-US" baseline="0" dirty="0" err="1"/>
              <a:t>Paereto</a:t>
            </a:r>
            <a:r>
              <a:rPr lang="en-US" baseline="0" dirty="0"/>
              <a:t> Optimal</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51</a:t>
            </a:fld>
            <a:endParaRPr lang="en-US"/>
          </a:p>
        </p:txBody>
      </p:sp>
    </p:spTree>
    <p:extLst>
      <p:ext uri="{BB962C8B-B14F-4D97-AF65-F5344CB8AC3E}">
        <p14:creationId xmlns:p14="http://schemas.microsoft.com/office/powerpoint/2010/main" val="2113099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52</a:t>
            </a:fld>
            <a:endParaRPr lang="en-US"/>
          </a:p>
        </p:txBody>
      </p:sp>
    </p:spTree>
    <p:extLst>
      <p:ext uri="{BB962C8B-B14F-4D97-AF65-F5344CB8AC3E}">
        <p14:creationId xmlns:p14="http://schemas.microsoft.com/office/powerpoint/2010/main" val="1689868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53</a:t>
            </a:fld>
            <a:endParaRPr lang="en-US"/>
          </a:p>
        </p:txBody>
      </p:sp>
    </p:spTree>
    <p:extLst>
      <p:ext uri="{BB962C8B-B14F-4D97-AF65-F5344CB8AC3E}">
        <p14:creationId xmlns:p14="http://schemas.microsoft.com/office/powerpoint/2010/main" val="1517198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54</a:t>
            </a:fld>
            <a:endParaRPr lang="en-US"/>
          </a:p>
        </p:txBody>
      </p:sp>
    </p:spTree>
    <p:extLst>
      <p:ext uri="{BB962C8B-B14F-4D97-AF65-F5344CB8AC3E}">
        <p14:creationId xmlns:p14="http://schemas.microsoft.com/office/powerpoint/2010/main" val="956548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6</a:t>
            </a:fld>
            <a:endParaRPr lang="en-US"/>
          </a:p>
        </p:txBody>
      </p:sp>
    </p:spTree>
    <p:extLst>
      <p:ext uri="{BB962C8B-B14F-4D97-AF65-F5344CB8AC3E}">
        <p14:creationId xmlns:p14="http://schemas.microsoft.com/office/powerpoint/2010/main" val="170866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7</a:t>
            </a:fld>
            <a:endParaRPr lang="en-US"/>
          </a:p>
        </p:txBody>
      </p:sp>
    </p:spTree>
    <p:extLst>
      <p:ext uri="{BB962C8B-B14F-4D97-AF65-F5344CB8AC3E}">
        <p14:creationId xmlns:p14="http://schemas.microsoft.com/office/powerpoint/2010/main" val="15557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8</a:t>
            </a:fld>
            <a:endParaRPr lang="en-US"/>
          </a:p>
        </p:txBody>
      </p:sp>
    </p:spTree>
    <p:extLst>
      <p:ext uri="{BB962C8B-B14F-4D97-AF65-F5344CB8AC3E}">
        <p14:creationId xmlns:p14="http://schemas.microsoft.com/office/powerpoint/2010/main" val="1610557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9</a:t>
            </a:fld>
            <a:endParaRPr lang="en-US"/>
          </a:p>
        </p:txBody>
      </p:sp>
    </p:spTree>
    <p:extLst>
      <p:ext uri="{BB962C8B-B14F-4D97-AF65-F5344CB8AC3E}">
        <p14:creationId xmlns:p14="http://schemas.microsoft.com/office/powerpoint/2010/main" val="3916446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D04A74-BE81-4EB9-9A9C-D444D545782D}" type="datetime1">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9011CD-502A-4285-A14C-D9AA2117232C}" type="datetime1">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0E2F91-F258-45F3-910F-C04F01F6B0B3}" type="datetime1">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6AD2D-459E-44CB-AEB8-9715E387BC11}" type="datetime1">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886BCF-00A6-4F96-9FD5-6E6B9FDE538A}" type="datetime1">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CF1A2-58CF-41CB-A270-252C23081215}" type="datetime1">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176B14-1ED3-4BCE-88F4-84EEE30E6E62}" type="datetime1">
              <a:rPr lang="en-US" smtClean="0"/>
              <a:t>2/25/2022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08BCC9-716C-4E61-A134-07F18CD44EA3}" type="datetime1">
              <a:rPr lang="en-US" smtClean="0"/>
              <a:t>2/25/2022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B85D6B-D6E8-46CF-ABC6-697C8629090C}" type="datetime1">
              <a:rPr lang="en-US" smtClean="0"/>
              <a:t>2/25/2022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F06550-5128-430D-8E0C-8376A7D9E19B}" type="datetime1">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90EC2BBA-63A3-4417-B127-DA931B48CF45}" type="datetime1">
              <a:rPr lang="en-US" smtClean="0"/>
              <a:t>2/25/2022</a:t>
            </a:fld>
            <a:endParaRPr lang="en-US"/>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mdb.com/title/tt018168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video" Target="https://www.youtube.com/embed/7bXJ_obaiYQ?feature=oembed"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hyperlink" Target="https://www.imdb.com/title/tt584827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4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497" y="1885950"/>
            <a:ext cx="5791203" cy="1861498"/>
          </a:xfrm>
        </p:spPr>
        <p:txBody>
          <a:bodyPr>
            <a:normAutofit/>
          </a:bodyPr>
          <a:lstStyle/>
          <a:p>
            <a:pPr>
              <a:lnSpc>
                <a:spcPct val="100000"/>
              </a:lnSpc>
            </a:pPr>
            <a:r>
              <a:rPr lang="en-US" sz="3600" dirty="0"/>
              <a:t>Artificial Emotional Intelligence in the Future of Computational Advertising</a:t>
            </a:r>
          </a:p>
        </p:txBody>
      </p:sp>
      <p:sp>
        <p:nvSpPr>
          <p:cNvPr id="6" name="Subtitle 2"/>
          <p:cNvSpPr txBox="1">
            <a:spLocks/>
          </p:cNvSpPr>
          <p:nvPr/>
        </p:nvSpPr>
        <p:spPr>
          <a:xfrm>
            <a:off x="952497" y="4310399"/>
            <a:ext cx="5791203" cy="1598876"/>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8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9pPr>
          </a:lstStyle>
          <a:p>
            <a:r>
              <a:rPr lang="en-US" sz="3000" b="1" dirty="0">
                <a:solidFill>
                  <a:schemeClr val="tx1">
                    <a:lumMod val="60000"/>
                    <a:lumOff val="40000"/>
                  </a:schemeClr>
                </a:solidFill>
              </a:rPr>
              <a:t>Kaveh Bakhtiyari</a:t>
            </a:r>
            <a:endParaRPr lang="de-DE" sz="1600" b="1" dirty="0">
              <a:solidFill>
                <a:schemeClr val="tx1">
                  <a:lumMod val="60000"/>
                  <a:lumOff val="40000"/>
                </a:schemeClr>
              </a:solidFill>
            </a:endParaRPr>
          </a:p>
          <a:p>
            <a:pPr>
              <a:lnSpc>
                <a:spcPct val="110000"/>
              </a:lnSpc>
            </a:pPr>
            <a:r>
              <a:rPr lang="de-DE" b="1" dirty="0">
                <a:solidFill>
                  <a:schemeClr val="tx1">
                    <a:lumMod val="60000"/>
                    <a:lumOff val="40000"/>
                  </a:schemeClr>
                </a:solidFill>
              </a:rPr>
              <a:t>University of Duisburg-Essen, Germany</a:t>
            </a:r>
            <a:br>
              <a:rPr lang="de-DE" b="1" dirty="0">
                <a:solidFill>
                  <a:schemeClr val="tx1">
                    <a:lumMod val="60000"/>
                    <a:lumOff val="40000"/>
                  </a:schemeClr>
                </a:solidFill>
              </a:rPr>
            </a:br>
            <a:r>
              <a:rPr lang="en-US" b="1" dirty="0">
                <a:solidFill>
                  <a:schemeClr val="tx1">
                    <a:lumMod val="60000"/>
                    <a:lumOff val="40000"/>
                  </a:schemeClr>
                </a:solidFill>
              </a:rPr>
              <a:t>The National University of Malaysia (UKM)</a:t>
            </a:r>
          </a:p>
          <a:p>
            <a:pPr>
              <a:lnSpc>
                <a:spcPct val="110000"/>
              </a:lnSpc>
            </a:pPr>
            <a:r>
              <a:rPr lang="en-US" b="1" dirty="0">
                <a:solidFill>
                  <a:schemeClr val="tx1">
                    <a:lumMod val="60000"/>
                    <a:lumOff val="40000"/>
                  </a:schemeClr>
                </a:solidFill>
              </a:rPr>
              <a:t>www.bakhtiyari.com</a:t>
            </a:r>
            <a:endParaRPr lang="de-DE" b="1" dirty="0">
              <a:solidFill>
                <a:schemeClr val="tx1">
                  <a:lumMod val="60000"/>
                  <a:lumOff val="40000"/>
                </a:schemeClr>
              </a:solidFill>
            </a:endParaRPr>
          </a:p>
        </p:txBody>
      </p:sp>
      <p:pic>
        <p:nvPicPr>
          <p:cNvPr id="9"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10" name="Subtitle 2"/>
          <p:cNvSpPr txBox="1">
            <a:spLocks/>
          </p:cNvSpPr>
          <p:nvPr/>
        </p:nvSpPr>
        <p:spPr>
          <a:xfrm>
            <a:off x="0" y="6472227"/>
            <a:ext cx="6396871" cy="3857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tx1">
                    <a:lumMod val="60000"/>
                    <a:lumOff val="40000"/>
                  </a:schemeClr>
                </a:solidFill>
                <a:latin typeface="Calibri" panose="020F0502020204030204" pitchFamily="34" charset="0"/>
              </a:rPr>
              <a:t>22 April 2019 – Iran University of Science &amp; Technology, Tehran</a:t>
            </a:r>
            <a:endParaRPr lang="de-DE" sz="1400" dirty="0">
              <a:solidFill>
                <a:schemeClr val="tx1">
                  <a:lumMod val="60000"/>
                  <a:lumOff val="40000"/>
                </a:schemeClr>
              </a:solidFill>
              <a:latin typeface="Calibri" panose="020F0502020204030204" pitchFamily="34" charset="0"/>
            </a:endParaRP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 as a Research Area</a:t>
            </a:r>
          </a:p>
        </p:txBody>
      </p:sp>
      <p:sp>
        <p:nvSpPr>
          <p:cNvPr id="6" name="Content Placeholder 2"/>
          <p:cNvSpPr>
            <a:spLocks noGrp="1"/>
          </p:cNvSpPr>
          <p:nvPr>
            <p:ph idx="1"/>
          </p:nvPr>
        </p:nvSpPr>
        <p:spPr>
          <a:xfrm>
            <a:off x="1151562" y="2190749"/>
            <a:ext cx="6106489" cy="4267201"/>
          </a:xfrm>
        </p:spPr>
        <p:txBody>
          <a:bodyPr>
            <a:noAutofit/>
          </a:bodyPr>
          <a:lstStyle/>
          <a:p>
            <a:pPr marL="0" indent="0">
              <a:buNone/>
            </a:pPr>
            <a:r>
              <a:rPr lang="en-US" dirty="0"/>
              <a:t>Recommender Systems (RS) was being discussed in Data Mining and Information Filtering (Information Retrieval) areas, but it has been chosen as a separate research area in 1990s and it is becoming very popular.</a:t>
            </a:r>
          </a:p>
        </p:txBody>
      </p:sp>
      <p:graphicFrame>
        <p:nvGraphicFramePr>
          <p:cNvPr id="5" name="Chart 4"/>
          <p:cNvGraphicFramePr/>
          <p:nvPr>
            <p:extLst>
              <p:ext uri="{D42A27DB-BD31-4B8C-83A1-F6EECF244321}">
                <p14:modId xmlns:p14="http://schemas.microsoft.com/office/powerpoint/2010/main" val="3775187541"/>
              </p:ext>
            </p:extLst>
          </p:nvPr>
        </p:nvGraphicFramePr>
        <p:xfrm>
          <a:off x="7258051" y="1678304"/>
          <a:ext cx="4800599" cy="469669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A7F8E3F6-DE14-48B2-B2BC-6FABA9630FB8}" type="slidenum">
              <a:rPr lang="en-US" smtClean="0"/>
              <a:t>10</a:t>
            </a:fld>
            <a:endParaRPr lang="en-US"/>
          </a:p>
        </p:txBody>
      </p:sp>
    </p:spTree>
    <p:extLst>
      <p:ext uri="{BB962C8B-B14F-4D97-AF65-F5344CB8AC3E}">
        <p14:creationId xmlns:p14="http://schemas.microsoft.com/office/powerpoint/2010/main" val="291624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Recommender System</a:t>
            </a:r>
          </a:p>
        </p:txBody>
      </p:sp>
      <p:sp>
        <p:nvSpPr>
          <p:cNvPr id="3" name="Content Placeholder 2"/>
          <p:cNvSpPr>
            <a:spLocks noGrp="1"/>
          </p:cNvSpPr>
          <p:nvPr>
            <p:ph idx="1"/>
          </p:nvPr>
        </p:nvSpPr>
        <p:spPr>
          <a:xfrm>
            <a:off x="1151562" y="1695235"/>
            <a:ext cx="10240338" cy="4762716"/>
          </a:xfrm>
        </p:spPr>
        <p:txBody>
          <a:bodyPr>
            <a:noAutofit/>
          </a:bodyPr>
          <a:lstStyle/>
          <a:p>
            <a:pPr marL="0" indent="0">
              <a:buNone/>
            </a:pPr>
            <a:r>
              <a:rPr lang="en-US" altLang="ko-KR" sz="2000" b="1" dirty="0">
                <a:latin typeface="+mj-lt"/>
                <a:ea typeface="굴림" panose="020B0600000101010101" pitchFamily="34" charset="-127"/>
              </a:rPr>
              <a:t>Common Recommender Systems Approaches</a:t>
            </a:r>
            <a:endParaRPr lang="en-US" altLang="ko-KR" dirty="0">
              <a:latin typeface="+mj-lt"/>
              <a:ea typeface="굴림" panose="020B0600000101010101" pitchFamily="34" charset="-127"/>
            </a:endParaRPr>
          </a:p>
          <a:p>
            <a:r>
              <a:rPr lang="en-US" dirty="0">
                <a:latin typeface="+mj-lt"/>
                <a:ea typeface="굴림" panose="020B0600000101010101" pitchFamily="34" charset="-127"/>
              </a:rPr>
              <a:t>Content-based Filtering</a:t>
            </a:r>
          </a:p>
          <a:p>
            <a:pPr lvl="1"/>
            <a:r>
              <a:rPr lang="en-US" sz="1800" b="1" dirty="0">
                <a:latin typeface="+mj-lt"/>
                <a:ea typeface="굴림" panose="020B0600000101010101" pitchFamily="34" charset="-127"/>
              </a:rPr>
              <a:t>Item Similarity</a:t>
            </a:r>
          </a:p>
          <a:p>
            <a:pPr lvl="1"/>
            <a:r>
              <a:rPr lang="en-US" sz="1800" dirty="0">
                <a:latin typeface="+mj-lt"/>
                <a:ea typeface="굴림" panose="020B0600000101010101" pitchFamily="34" charset="-127"/>
              </a:rPr>
              <a:t>Processing the features of the selected item and recommending based on the similarity of the other items.</a:t>
            </a:r>
          </a:p>
          <a:p>
            <a:pPr lvl="1"/>
            <a:r>
              <a:rPr lang="en-US" sz="1800" dirty="0">
                <a:latin typeface="+mj-lt"/>
                <a:ea typeface="굴림" panose="020B0600000101010101" pitchFamily="34" charset="-127"/>
              </a:rPr>
              <a:t>Recommended items are usually from a same category.</a:t>
            </a:r>
          </a:p>
          <a:p>
            <a:r>
              <a:rPr lang="en-US" dirty="0">
                <a:latin typeface="+mj-lt"/>
                <a:ea typeface="굴림" panose="020B0600000101010101" pitchFamily="34" charset="-127"/>
              </a:rPr>
              <a:t>Collaborative Filtering</a:t>
            </a:r>
          </a:p>
          <a:p>
            <a:pPr lvl="1"/>
            <a:r>
              <a:rPr lang="en-US" sz="1800" b="1" dirty="0">
                <a:latin typeface="+mj-lt"/>
                <a:ea typeface="굴림" panose="020B0600000101010101" pitchFamily="34" charset="-127"/>
              </a:rPr>
              <a:t>User Similarity</a:t>
            </a:r>
          </a:p>
          <a:p>
            <a:pPr lvl="1"/>
            <a:r>
              <a:rPr lang="en-US" sz="1800" dirty="0">
                <a:latin typeface="+mj-lt"/>
                <a:ea typeface="굴림" panose="020B0600000101010101" pitchFamily="34" charset="-127"/>
              </a:rPr>
              <a:t>Recommending items which are selected by the other similar users.</a:t>
            </a:r>
          </a:p>
          <a:p>
            <a:r>
              <a:rPr lang="en-US" dirty="0">
                <a:latin typeface="+mj-lt"/>
                <a:ea typeface="굴림" panose="020B0600000101010101" pitchFamily="34" charset="-127"/>
              </a:rPr>
              <a:t>Hybrid</a:t>
            </a:r>
          </a:p>
          <a:p>
            <a:pPr lvl="1"/>
            <a:r>
              <a:rPr lang="en-US" sz="1800" dirty="0">
                <a:latin typeface="+mj-lt"/>
                <a:ea typeface="굴림" panose="020B0600000101010101" pitchFamily="34" charset="-127"/>
              </a:rPr>
              <a:t>Combination of Content-based and Collaborative filtering.</a:t>
            </a:r>
            <a:endParaRPr lang="en-US" sz="1800" dirty="0">
              <a:latin typeface="+mj-lt"/>
            </a:endParaRPr>
          </a:p>
        </p:txBody>
      </p:sp>
      <p:sp>
        <p:nvSpPr>
          <p:cNvPr id="4" name="Slide Number Placeholder 3"/>
          <p:cNvSpPr>
            <a:spLocks noGrp="1"/>
          </p:cNvSpPr>
          <p:nvPr>
            <p:ph type="sldNum" sz="quarter" idx="12"/>
          </p:nvPr>
        </p:nvSpPr>
        <p:spPr/>
        <p:txBody>
          <a:bodyPr/>
          <a:lstStyle/>
          <a:p>
            <a:fld id="{A7F8E3F6-DE14-48B2-B2BC-6FABA9630FB8}" type="slidenum">
              <a:rPr lang="en-US" smtClean="0"/>
              <a:t>11</a:t>
            </a:fld>
            <a:endParaRPr lang="en-US"/>
          </a:p>
        </p:txBody>
      </p:sp>
    </p:spTree>
    <p:extLst>
      <p:ext uri="{BB962C8B-B14F-4D97-AF65-F5344CB8AC3E}">
        <p14:creationId xmlns:p14="http://schemas.microsoft.com/office/powerpoint/2010/main" val="5592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Recommender System Applications</a:t>
            </a:r>
          </a:p>
        </p:txBody>
      </p:sp>
      <p:sp>
        <p:nvSpPr>
          <p:cNvPr id="3" name="Content Placeholder 2"/>
          <p:cNvSpPr>
            <a:spLocks noGrp="1"/>
          </p:cNvSpPr>
          <p:nvPr>
            <p:ph idx="1"/>
          </p:nvPr>
        </p:nvSpPr>
        <p:spPr>
          <a:xfrm>
            <a:off x="1151562" y="1695235"/>
            <a:ext cx="9745037" cy="4690178"/>
          </a:xfrm>
        </p:spPr>
        <p:txBody>
          <a:bodyPr>
            <a:noAutofit/>
          </a:bodyPr>
          <a:lstStyle/>
          <a:p>
            <a:pPr marL="0" indent="0">
              <a:buNone/>
            </a:pPr>
            <a:endParaRPr lang="en-US" altLang="ko-KR" sz="2000" b="1" dirty="0">
              <a:latin typeface="+mj-lt"/>
              <a:ea typeface="굴림" panose="020B0600000101010101" pitchFamily="34" charset="-127"/>
            </a:endParaRPr>
          </a:p>
          <a:p>
            <a:pPr marL="457200" lvl="1" indent="0">
              <a:buNone/>
            </a:pPr>
            <a:r>
              <a:rPr lang="en-US" altLang="ko-KR" sz="2400" b="1" dirty="0">
                <a:latin typeface="+mj-lt"/>
                <a:ea typeface="굴림" panose="020B0600000101010101" pitchFamily="34" charset="-127"/>
              </a:rPr>
              <a:t>Computational Advertising</a:t>
            </a:r>
          </a:p>
          <a:p>
            <a:pPr marL="457200" lvl="1" indent="0">
              <a:buNone/>
            </a:pPr>
            <a:r>
              <a:rPr lang="en-US" altLang="ko-KR" sz="1800" dirty="0">
                <a:latin typeface="+mj-lt"/>
                <a:ea typeface="굴림" panose="020B0600000101010101" pitchFamily="34" charset="-127"/>
              </a:rPr>
              <a:t>A new research area since 2010.</a:t>
            </a:r>
          </a:p>
          <a:p>
            <a:pPr lvl="1"/>
            <a:endParaRPr lang="en-US" altLang="ko-KR" sz="1800" dirty="0">
              <a:latin typeface="+mj-lt"/>
              <a:ea typeface="굴림" panose="020B0600000101010101" pitchFamily="34" charset="-127"/>
            </a:endParaRPr>
          </a:p>
          <a:p>
            <a:r>
              <a:rPr lang="en-US" dirty="0">
                <a:latin typeface="+mj-lt"/>
                <a:ea typeface="굴림" panose="020B0600000101010101" pitchFamily="34" charset="-127"/>
              </a:rPr>
              <a:t>Online advertising system (e-marketing) is the target platform of this research to present the proper advertisements to the right users.</a:t>
            </a:r>
          </a:p>
          <a:p>
            <a:r>
              <a:rPr lang="en-US" dirty="0">
                <a:latin typeface="+mj-lt"/>
                <a:ea typeface="굴림" panose="020B0600000101010101" pitchFamily="34" charset="-127"/>
              </a:rPr>
              <a:t>Users are willing to view the relevant advertisements due to their needs and they might be angry by watching and facing the irrelevant ads (false positive).</a:t>
            </a:r>
          </a:p>
        </p:txBody>
      </p:sp>
      <p:sp>
        <p:nvSpPr>
          <p:cNvPr id="4" name="Slide Number Placeholder 3"/>
          <p:cNvSpPr>
            <a:spLocks noGrp="1"/>
          </p:cNvSpPr>
          <p:nvPr>
            <p:ph type="sldNum" sz="quarter" idx="12"/>
          </p:nvPr>
        </p:nvSpPr>
        <p:spPr/>
        <p:txBody>
          <a:bodyPr/>
          <a:lstStyle/>
          <a:p>
            <a:fld id="{A7F8E3F6-DE14-48B2-B2BC-6FABA9630FB8}" type="slidenum">
              <a:rPr lang="en-US" smtClean="0"/>
              <a:t>12</a:t>
            </a:fld>
            <a:endParaRPr lang="en-US"/>
          </a:p>
        </p:txBody>
      </p:sp>
    </p:spTree>
    <p:extLst>
      <p:ext uri="{BB962C8B-B14F-4D97-AF65-F5344CB8AC3E}">
        <p14:creationId xmlns:p14="http://schemas.microsoft.com/office/powerpoint/2010/main" val="330452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Advertising…</a:t>
            </a:r>
          </a:p>
        </p:txBody>
      </p:sp>
      <p:sp>
        <p:nvSpPr>
          <p:cNvPr id="3" name="Content Placeholder 2"/>
          <p:cNvSpPr>
            <a:spLocks noGrp="1"/>
          </p:cNvSpPr>
          <p:nvPr>
            <p:ph idx="1"/>
          </p:nvPr>
        </p:nvSpPr>
        <p:spPr>
          <a:xfrm>
            <a:off x="1295401" y="2066817"/>
            <a:ext cx="9086850" cy="3348618"/>
          </a:xfrm>
        </p:spPr>
        <p:txBody>
          <a:bodyPr>
            <a:noAutofit/>
          </a:bodyPr>
          <a:lstStyle/>
          <a:p>
            <a:pPr marL="0" indent="0">
              <a:buNone/>
            </a:pPr>
            <a:r>
              <a:rPr lang="en-US" sz="3200" dirty="0"/>
              <a:t>Here is the future of personalized content (computational advertising) by Recommender System and Artificial Intelligence……</a:t>
            </a:r>
          </a:p>
        </p:txBody>
      </p:sp>
      <p:sp>
        <p:nvSpPr>
          <p:cNvPr id="4" name="Slide Number Placeholder 3"/>
          <p:cNvSpPr>
            <a:spLocks noGrp="1"/>
          </p:cNvSpPr>
          <p:nvPr>
            <p:ph type="sldNum" sz="quarter" idx="12"/>
          </p:nvPr>
        </p:nvSpPr>
        <p:spPr/>
        <p:txBody>
          <a:bodyPr/>
          <a:lstStyle/>
          <a:p>
            <a:fld id="{A7F8E3F6-DE14-48B2-B2BC-6FABA9630FB8}" type="slidenum">
              <a:rPr lang="en-US" smtClean="0"/>
              <a:t>13</a:t>
            </a:fld>
            <a:endParaRPr lang="en-US"/>
          </a:p>
        </p:txBody>
      </p:sp>
    </p:spTree>
    <p:extLst>
      <p:ext uri="{BB962C8B-B14F-4D97-AF65-F5344CB8AC3E}">
        <p14:creationId xmlns:p14="http://schemas.microsoft.com/office/powerpoint/2010/main" val="176478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Advertising…</a:t>
            </a:r>
          </a:p>
        </p:txBody>
      </p:sp>
      <p:sp>
        <p:nvSpPr>
          <p:cNvPr id="3" name="Content Placeholder 2"/>
          <p:cNvSpPr>
            <a:spLocks noGrp="1"/>
          </p:cNvSpPr>
          <p:nvPr>
            <p:ph idx="1"/>
          </p:nvPr>
        </p:nvSpPr>
        <p:spPr>
          <a:xfrm>
            <a:off x="3985731" y="2066817"/>
            <a:ext cx="6396519" cy="3348618"/>
          </a:xfrm>
        </p:spPr>
        <p:txBody>
          <a:bodyPr>
            <a:noAutofit/>
          </a:bodyPr>
          <a:lstStyle/>
          <a:p>
            <a:pPr marL="0" indent="0">
              <a:lnSpc>
                <a:spcPct val="100000"/>
              </a:lnSpc>
              <a:buNone/>
            </a:pPr>
            <a:r>
              <a:rPr lang="en-US" sz="3200" b="1" kern="0" dirty="0"/>
              <a:t>Minority Report (2002)</a:t>
            </a:r>
          </a:p>
          <a:p>
            <a:pPr marL="0" indent="0">
              <a:lnSpc>
                <a:spcPct val="100000"/>
              </a:lnSpc>
              <a:buNone/>
            </a:pPr>
            <a:r>
              <a:rPr lang="en-US" sz="3200" b="1" kern="0" dirty="0"/>
              <a:t>By Steven Spielberg</a:t>
            </a:r>
          </a:p>
          <a:p>
            <a:pPr marL="0" indent="0">
              <a:lnSpc>
                <a:spcPct val="100000"/>
              </a:lnSpc>
              <a:buNone/>
            </a:pPr>
            <a:endParaRPr lang="en-US" sz="3200" b="1" kern="0" dirty="0"/>
          </a:p>
          <a:p>
            <a:pPr marL="0" indent="0">
              <a:lnSpc>
                <a:spcPct val="100000"/>
              </a:lnSpc>
              <a:buNone/>
            </a:pPr>
            <a:endParaRPr lang="en-US" sz="3200" b="1" kern="0" dirty="0"/>
          </a:p>
          <a:p>
            <a:pPr marL="0" indent="0">
              <a:lnSpc>
                <a:spcPct val="100000"/>
              </a:lnSpc>
              <a:buNone/>
            </a:pPr>
            <a:r>
              <a:rPr lang="en-US" sz="3200" b="1" kern="0" dirty="0"/>
              <a:t>IMDb: 7.6/10</a:t>
            </a:r>
          </a:p>
          <a:p>
            <a:pPr marL="0" indent="0">
              <a:lnSpc>
                <a:spcPct val="100000"/>
              </a:lnSpc>
              <a:buNone/>
            </a:pPr>
            <a:endParaRPr lang="en-US" sz="3200" b="1" kern="0" dirty="0"/>
          </a:p>
        </p:txBody>
      </p:sp>
      <p:sp>
        <p:nvSpPr>
          <p:cNvPr id="6" name="TextBox 5"/>
          <p:cNvSpPr txBox="1"/>
          <p:nvPr/>
        </p:nvSpPr>
        <p:spPr>
          <a:xfrm>
            <a:off x="3985731" y="5415435"/>
            <a:ext cx="4482317" cy="369332"/>
          </a:xfrm>
          <a:prstGeom prst="rect">
            <a:avLst/>
          </a:prstGeom>
          <a:noFill/>
        </p:spPr>
        <p:txBody>
          <a:bodyPr wrap="none" rtlCol="0">
            <a:spAutoFit/>
          </a:bodyPr>
          <a:lstStyle/>
          <a:p>
            <a:r>
              <a:rPr lang="en-US" dirty="0">
                <a:hlinkClick r:id="rId3"/>
              </a:rPr>
              <a:t>https://www.imdb.com/title/tt0181689/</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2066817"/>
            <a:ext cx="2423274" cy="3638550"/>
          </a:xfrm>
          <a:prstGeom prst="rect">
            <a:avLst/>
          </a:prstGeom>
        </p:spPr>
      </p:pic>
      <p:sp>
        <p:nvSpPr>
          <p:cNvPr id="4" name="Slide Number Placeholder 3"/>
          <p:cNvSpPr>
            <a:spLocks noGrp="1"/>
          </p:cNvSpPr>
          <p:nvPr>
            <p:ph type="sldNum" sz="quarter" idx="12"/>
          </p:nvPr>
        </p:nvSpPr>
        <p:spPr/>
        <p:txBody>
          <a:bodyPr/>
          <a:lstStyle/>
          <a:p>
            <a:fld id="{A7F8E3F6-DE14-48B2-B2BC-6FABA9630FB8}" type="slidenum">
              <a:rPr lang="en-US" smtClean="0"/>
              <a:t>14</a:t>
            </a:fld>
            <a:endParaRPr lang="en-US"/>
          </a:p>
        </p:txBody>
      </p:sp>
    </p:spTree>
    <p:extLst>
      <p:ext uri="{BB962C8B-B14F-4D97-AF65-F5344CB8AC3E}">
        <p14:creationId xmlns:p14="http://schemas.microsoft.com/office/powerpoint/2010/main" val="365652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7F8E3F6-DE14-48B2-B2BC-6FABA9630FB8}" type="slidenum">
              <a:rPr lang="en-US" smtClean="0"/>
              <a:t>15</a:t>
            </a:fld>
            <a:endParaRPr lang="en-US"/>
          </a:p>
        </p:txBody>
      </p:sp>
      <p:pic>
        <p:nvPicPr>
          <p:cNvPr id="4" name="Online Media 3" title="Minority Report - Personal Advertising in the Future">
            <a:hlinkClick r:id="" action="ppaction://media"/>
            <a:extLst>
              <a:ext uri="{FF2B5EF4-FFF2-40B4-BE49-F238E27FC236}">
                <a16:creationId xmlns:a16="http://schemas.microsoft.com/office/drawing/2014/main" id="{63F5858F-F90C-4361-8485-46C4B4AC8C79}"/>
              </a:ext>
            </a:extLst>
          </p:cNvPr>
          <p:cNvPicPr>
            <a:picLocks noRot="1" noChangeAspect="1"/>
          </p:cNvPicPr>
          <p:nvPr>
            <a:videoFile r:link="rId1"/>
          </p:nvPr>
        </p:nvPicPr>
        <p:blipFill>
          <a:blip r:embed="rId4"/>
          <a:stretch>
            <a:fillRect/>
          </a:stretch>
        </p:blipFill>
        <p:spPr>
          <a:xfrm>
            <a:off x="0" y="-30480"/>
            <a:ext cx="12192000" cy="6888480"/>
          </a:xfrm>
          <a:prstGeom prst="rect">
            <a:avLst/>
          </a:prstGeom>
        </p:spPr>
      </p:pic>
    </p:spTree>
    <p:extLst>
      <p:ext uri="{BB962C8B-B14F-4D97-AF65-F5344CB8AC3E}">
        <p14:creationId xmlns:p14="http://schemas.microsoft.com/office/powerpoint/2010/main" val="204266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State of Advertising…</a:t>
            </a:r>
          </a:p>
        </p:txBody>
      </p:sp>
      <p:sp>
        <p:nvSpPr>
          <p:cNvPr id="3" name="Content Placeholder 2"/>
          <p:cNvSpPr>
            <a:spLocks noGrp="1"/>
          </p:cNvSpPr>
          <p:nvPr>
            <p:ph idx="1"/>
          </p:nvPr>
        </p:nvSpPr>
        <p:spPr>
          <a:xfrm>
            <a:off x="3985731" y="2066817"/>
            <a:ext cx="6396519" cy="3348618"/>
          </a:xfrm>
        </p:spPr>
        <p:txBody>
          <a:bodyPr>
            <a:noAutofit/>
          </a:bodyPr>
          <a:lstStyle/>
          <a:p>
            <a:pPr marL="0" indent="0">
              <a:lnSpc>
                <a:spcPct val="100000"/>
              </a:lnSpc>
              <a:buNone/>
            </a:pPr>
            <a:r>
              <a:rPr lang="en-US" sz="3200" b="1" kern="0" dirty="0"/>
              <a:t>Ralph Breaks the Internet (2018)</a:t>
            </a:r>
          </a:p>
          <a:p>
            <a:pPr marL="0" indent="0">
              <a:lnSpc>
                <a:spcPct val="100000"/>
              </a:lnSpc>
              <a:buNone/>
            </a:pPr>
            <a:r>
              <a:rPr lang="en-US" sz="3200" b="1" kern="0" dirty="0"/>
              <a:t>By Phil Johnston, Rich Moore</a:t>
            </a:r>
          </a:p>
          <a:p>
            <a:pPr marL="0" indent="0">
              <a:lnSpc>
                <a:spcPct val="100000"/>
              </a:lnSpc>
              <a:buNone/>
            </a:pPr>
            <a:endParaRPr lang="en-US" sz="3200" b="1" kern="0" dirty="0"/>
          </a:p>
          <a:p>
            <a:pPr marL="0" indent="0">
              <a:lnSpc>
                <a:spcPct val="100000"/>
              </a:lnSpc>
              <a:buNone/>
            </a:pPr>
            <a:endParaRPr lang="en-US" sz="3200" b="1" kern="0" dirty="0"/>
          </a:p>
          <a:p>
            <a:pPr marL="0" indent="0">
              <a:lnSpc>
                <a:spcPct val="100000"/>
              </a:lnSpc>
              <a:buNone/>
            </a:pPr>
            <a:r>
              <a:rPr lang="en-US" sz="3200" b="1" kern="0" dirty="0"/>
              <a:t>IMDb: 7.1/10</a:t>
            </a:r>
          </a:p>
          <a:p>
            <a:pPr marL="0" indent="0">
              <a:lnSpc>
                <a:spcPct val="100000"/>
              </a:lnSpc>
              <a:buNone/>
            </a:pPr>
            <a:endParaRPr lang="en-US" sz="3200" b="1" kern="0" dirty="0"/>
          </a:p>
        </p:txBody>
      </p:sp>
      <p:sp>
        <p:nvSpPr>
          <p:cNvPr id="6" name="TextBox 5"/>
          <p:cNvSpPr txBox="1"/>
          <p:nvPr/>
        </p:nvSpPr>
        <p:spPr>
          <a:xfrm>
            <a:off x="3985731" y="5415435"/>
            <a:ext cx="4482317" cy="369332"/>
          </a:xfrm>
          <a:prstGeom prst="rect">
            <a:avLst/>
          </a:prstGeom>
          <a:noFill/>
        </p:spPr>
        <p:txBody>
          <a:bodyPr wrap="none" rtlCol="0">
            <a:spAutoFit/>
          </a:bodyPr>
          <a:lstStyle/>
          <a:p>
            <a:r>
              <a:rPr lang="en-US" dirty="0">
                <a:hlinkClick r:id="rId3"/>
              </a:rPr>
              <a:t>https://www.imdb.com/title/tt5848272</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2089255"/>
            <a:ext cx="2423274" cy="3593674"/>
          </a:xfrm>
          <a:prstGeom prst="rect">
            <a:avLst/>
          </a:prstGeom>
        </p:spPr>
      </p:pic>
      <p:sp>
        <p:nvSpPr>
          <p:cNvPr id="4" name="Slide Number Placeholder 3"/>
          <p:cNvSpPr>
            <a:spLocks noGrp="1"/>
          </p:cNvSpPr>
          <p:nvPr>
            <p:ph type="sldNum" sz="quarter" idx="12"/>
          </p:nvPr>
        </p:nvSpPr>
        <p:spPr/>
        <p:txBody>
          <a:bodyPr/>
          <a:lstStyle/>
          <a:p>
            <a:fld id="{A7F8E3F6-DE14-48B2-B2BC-6FABA9630FB8}" type="slidenum">
              <a:rPr lang="en-US" smtClean="0"/>
              <a:t>16</a:t>
            </a:fld>
            <a:endParaRPr lang="en-US"/>
          </a:p>
        </p:txBody>
      </p:sp>
    </p:spTree>
    <p:extLst>
      <p:ext uri="{BB962C8B-B14F-4D97-AF65-F5344CB8AC3E}">
        <p14:creationId xmlns:p14="http://schemas.microsoft.com/office/powerpoint/2010/main" val="54113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Ralph_1_popu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63600"/>
            <a:ext cx="12192000" cy="5130800"/>
          </a:xfrm>
          <a:prstGeom prst="rect">
            <a:avLst/>
          </a:prstGeom>
        </p:spPr>
      </p:pic>
      <p:sp>
        <p:nvSpPr>
          <p:cNvPr id="3" name="Slide Number Placeholder 2"/>
          <p:cNvSpPr>
            <a:spLocks noGrp="1"/>
          </p:cNvSpPr>
          <p:nvPr>
            <p:ph type="sldNum" sz="quarter" idx="12"/>
          </p:nvPr>
        </p:nvSpPr>
        <p:spPr/>
        <p:txBody>
          <a:bodyPr/>
          <a:lstStyle/>
          <a:p>
            <a:fld id="{A7F8E3F6-DE14-48B2-B2BC-6FABA9630FB8}" type="slidenum">
              <a:rPr lang="en-US" smtClean="0"/>
              <a:t>17</a:t>
            </a:fld>
            <a:endParaRPr lang="en-US"/>
          </a:p>
        </p:txBody>
      </p:sp>
    </p:spTree>
    <p:extLst>
      <p:ext uri="{BB962C8B-B14F-4D97-AF65-F5344CB8AC3E}">
        <p14:creationId xmlns:p14="http://schemas.microsoft.com/office/powerpoint/2010/main" val="24344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like Ads?</a:t>
            </a:r>
          </a:p>
        </p:txBody>
      </p:sp>
      <p:pic>
        <p:nvPicPr>
          <p:cNvPr id="1026" name="Picture 2" descr="Image result for yes / no"/>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619250"/>
            <a:ext cx="5029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A7F8E3F6-DE14-48B2-B2BC-6FABA9630FB8}" type="slidenum">
              <a:rPr lang="en-US" smtClean="0"/>
              <a:t>18</a:t>
            </a:fld>
            <a:endParaRPr lang="en-US"/>
          </a:p>
        </p:txBody>
      </p:sp>
    </p:spTree>
    <p:extLst>
      <p:ext uri="{BB962C8B-B14F-4D97-AF65-F5344CB8AC3E}">
        <p14:creationId xmlns:p14="http://schemas.microsoft.com/office/powerpoint/2010/main" val="236308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Ralph_2_block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63600"/>
            <a:ext cx="12192000" cy="5130800"/>
          </a:xfrm>
          <a:prstGeom prst="rect">
            <a:avLst/>
          </a:prstGeom>
        </p:spPr>
      </p:pic>
      <p:sp>
        <p:nvSpPr>
          <p:cNvPr id="2" name="Slide Number Placeholder 1"/>
          <p:cNvSpPr>
            <a:spLocks noGrp="1"/>
          </p:cNvSpPr>
          <p:nvPr>
            <p:ph type="sldNum" sz="quarter" idx="12"/>
          </p:nvPr>
        </p:nvSpPr>
        <p:spPr/>
        <p:txBody>
          <a:bodyPr/>
          <a:lstStyle/>
          <a:p>
            <a:fld id="{A7F8E3F6-DE14-48B2-B2BC-6FABA9630FB8}" type="slidenum">
              <a:rPr lang="en-US" smtClean="0"/>
              <a:t>19</a:t>
            </a:fld>
            <a:endParaRPr lang="en-US"/>
          </a:p>
        </p:txBody>
      </p:sp>
    </p:spTree>
    <p:extLst>
      <p:ext uri="{BB962C8B-B14F-4D97-AF65-F5344CB8AC3E}">
        <p14:creationId xmlns:p14="http://schemas.microsoft.com/office/powerpoint/2010/main" val="254763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40" y="4276339"/>
            <a:ext cx="2662653" cy="10303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066" y="5651096"/>
            <a:ext cx="3821574" cy="6369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3258" y="2536593"/>
            <a:ext cx="2732305" cy="13115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4500" y="2290629"/>
            <a:ext cx="3394659" cy="54538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5513" y="4396700"/>
            <a:ext cx="2706316" cy="78960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425" y="1801462"/>
            <a:ext cx="1123949" cy="16789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9640" y="3441815"/>
            <a:ext cx="2554432" cy="42963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6106" y="1748087"/>
            <a:ext cx="1760987" cy="1732275"/>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2443" y="4007681"/>
            <a:ext cx="2895600" cy="778038"/>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1732" y="5262644"/>
            <a:ext cx="3144867" cy="826025"/>
          </a:xfrm>
          <a:prstGeom prst="rect">
            <a:avLst/>
          </a:prstGeom>
        </p:spPr>
      </p:pic>
      <p:sp>
        <p:nvSpPr>
          <p:cNvPr id="3" name="Slide Number Placeholder 2"/>
          <p:cNvSpPr>
            <a:spLocks noGrp="1"/>
          </p:cNvSpPr>
          <p:nvPr>
            <p:ph type="sldNum" sz="quarter" idx="12"/>
          </p:nvPr>
        </p:nvSpPr>
        <p:spPr/>
        <p:txBody>
          <a:bodyPr/>
          <a:lstStyle/>
          <a:p>
            <a:fld id="{A7F8E3F6-DE14-48B2-B2BC-6FABA9630FB8}" type="slidenum">
              <a:rPr lang="en-US" smtClean="0"/>
              <a:t>2</a:t>
            </a:fld>
            <a:endParaRPr lang="en-US"/>
          </a:p>
        </p:txBody>
      </p:sp>
    </p:spTree>
    <p:extLst>
      <p:ext uri="{BB962C8B-B14F-4D97-AF65-F5344CB8AC3E}">
        <p14:creationId xmlns:p14="http://schemas.microsoft.com/office/powerpoint/2010/main" val="36398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Advertising</a:t>
            </a:r>
          </a:p>
        </p:txBody>
      </p:sp>
      <p:sp>
        <p:nvSpPr>
          <p:cNvPr id="3" name="Content Placeholder 2"/>
          <p:cNvSpPr>
            <a:spLocks noGrp="1"/>
          </p:cNvSpPr>
          <p:nvPr>
            <p:ph idx="1"/>
          </p:nvPr>
        </p:nvSpPr>
        <p:spPr>
          <a:xfrm>
            <a:off x="1151563" y="1695235"/>
            <a:ext cx="5720862" cy="4690178"/>
          </a:xfrm>
        </p:spPr>
        <p:txBody>
          <a:bodyPr>
            <a:noAutofit/>
          </a:bodyPr>
          <a:lstStyle/>
          <a:p>
            <a:r>
              <a:rPr lang="en-US" sz="1900" kern="0" dirty="0"/>
              <a:t>In 2015, there were revenues of $59.6 billion from the online advertisements in the United States, which shows a 20.4% growth over the previous year.</a:t>
            </a:r>
          </a:p>
          <a:p>
            <a:r>
              <a:rPr lang="en-US" sz="1900" kern="0" dirty="0"/>
              <a:t>In 2016: $72.5 billion; In 2017: $88.0 billion (with 21.4% growth)</a:t>
            </a:r>
          </a:p>
          <a:p>
            <a:r>
              <a:rPr lang="en-US" sz="1900" kern="0" dirty="0"/>
              <a:t>In order to increase the revenues, companies tend to deliver more relevant advertisements to the users to attract more attentions and conversions.</a:t>
            </a:r>
          </a:p>
          <a:p>
            <a:r>
              <a:rPr lang="en-US" sz="1900" kern="0" dirty="0"/>
              <a:t>In 2008, Broder coined the research area of Computational Advertising in order to deliver more relevant Ads to the users, and gain higher number </a:t>
            </a:r>
            <a:r>
              <a:rPr lang="en-US" sz="1900" dirty="0"/>
              <a:t>conversions</a:t>
            </a:r>
            <a:r>
              <a:rPr lang="en-US" sz="1900" kern="0" dirty="0"/>
              <a:t> on online advertisements.</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016262" y="2672863"/>
            <a:ext cx="5060706" cy="3712550"/>
          </a:xfrm>
          <a:prstGeom prst="rect">
            <a:avLst/>
          </a:prstGeom>
          <a:noFill/>
          <a:ln>
            <a:noFill/>
          </a:ln>
        </p:spPr>
      </p:pic>
      <p:sp>
        <p:nvSpPr>
          <p:cNvPr id="5" name="Slide Number Placeholder 4"/>
          <p:cNvSpPr>
            <a:spLocks noGrp="1"/>
          </p:cNvSpPr>
          <p:nvPr>
            <p:ph type="sldNum" sz="quarter" idx="12"/>
          </p:nvPr>
        </p:nvSpPr>
        <p:spPr/>
        <p:txBody>
          <a:bodyPr/>
          <a:lstStyle/>
          <a:p>
            <a:fld id="{A7F8E3F6-DE14-48B2-B2BC-6FABA9630FB8}" type="slidenum">
              <a:rPr lang="en-US" smtClean="0"/>
              <a:t>20</a:t>
            </a:fld>
            <a:endParaRPr lang="en-US"/>
          </a:p>
        </p:txBody>
      </p:sp>
    </p:spTree>
    <p:extLst>
      <p:ext uri="{BB962C8B-B14F-4D97-AF65-F5344CB8AC3E}">
        <p14:creationId xmlns:p14="http://schemas.microsoft.com/office/powerpoint/2010/main" val="18740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Internet Advertising?</a:t>
            </a:r>
          </a:p>
        </p:txBody>
      </p:sp>
      <p:sp>
        <p:nvSpPr>
          <p:cNvPr id="5" name="Slide Number Placeholder 4"/>
          <p:cNvSpPr>
            <a:spLocks noGrp="1"/>
          </p:cNvSpPr>
          <p:nvPr>
            <p:ph type="sldNum" sz="quarter" idx="12"/>
          </p:nvPr>
        </p:nvSpPr>
        <p:spPr/>
        <p:txBody>
          <a:bodyPr/>
          <a:lstStyle/>
          <a:p>
            <a:fld id="{A7F8E3F6-DE14-48B2-B2BC-6FABA9630FB8}" type="slidenum">
              <a:rPr lang="en-US" smtClean="0"/>
              <a:t>21</a:t>
            </a:fld>
            <a:endParaRPr lang="en-US"/>
          </a:p>
        </p:txBody>
      </p:sp>
      <p:pic>
        <p:nvPicPr>
          <p:cNvPr id="1026" name="Picture 2" descr="Image result for personal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2" y="2665016"/>
            <a:ext cx="6708775" cy="41929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35569" y="2175819"/>
            <a:ext cx="5720862" cy="1105115"/>
          </a:xfrm>
        </p:spPr>
        <p:txBody>
          <a:bodyPr>
            <a:noAutofit/>
          </a:bodyPr>
          <a:lstStyle/>
          <a:p>
            <a:pPr marL="0" indent="0" algn="ctr">
              <a:buNone/>
            </a:pPr>
            <a:r>
              <a:rPr lang="en-US" sz="5400" b="1" i="1" kern="0" dirty="0"/>
              <a:t>Personalization</a:t>
            </a:r>
          </a:p>
        </p:txBody>
      </p:sp>
    </p:spTree>
    <p:extLst>
      <p:ext uri="{BB962C8B-B14F-4D97-AF65-F5344CB8AC3E}">
        <p14:creationId xmlns:p14="http://schemas.microsoft.com/office/powerpoint/2010/main" val="17613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Effectiveness</a:t>
            </a:r>
          </a:p>
        </p:txBody>
      </p:sp>
      <p:sp>
        <p:nvSpPr>
          <p:cNvPr id="3" name="Content Placeholder 2"/>
          <p:cNvSpPr>
            <a:spLocks noGrp="1"/>
          </p:cNvSpPr>
          <p:nvPr>
            <p:ph sz="half" idx="1"/>
          </p:nvPr>
        </p:nvSpPr>
        <p:spPr>
          <a:xfrm>
            <a:off x="1295400" y="1639956"/>
            <a:ext cx="10194234" cy="5078896"/>
          </a:xfrm>
        </p:spPr>
        <p:txBody>
          <a:bodyPr>
            <a:normAutofit fontScale="70000" lnSpcReduction="20000"/>
          </a:bodyPr>
          <a:lstStyle/>
          <a:p>
            <a:pPr marL="0" indent="0">
              <a:lnSpc>
                <a:spcPct val="120000"/>
              </a:lnSpc>
              <a:buNone/>
            </a:pPr>
            <a:r>
              <a:rPr lang="en-US" sz="2600" dirty="0"/>
              <a:t>Advertisement effectiveness depends on many factors: </a:t>
            </a:r>
          </a:p>
          <a:p>
            <a:pPr marL="0" indent="0">
              <a:lnSpc>
                <a:spcPct val="120000"/>
              </a:lnSpc>
              <a:buNone/>
            </a:pPr>
            <a:r>
              <a:rPr lang="en-US" sz="2600" dirty="0"/>
              <a:t>logo design, content, color and images affect the brand awareness and branding memory. </a:t>
            </a:r>
          </a:p>
          <a:p>
            <a:pPr marL="0" indent="0">
              <a:lnSpc>
                <a:spcPct val="120000"/>
              </a:lnSpc>
              <a:buNone/>
            </a:pPr>
            <a:r>
              <a:rPr lang="en-US" sz="2600" b="1" dirty="0">
                <a:solidFill>
                  <a:schemeClr val="accent2"/>
                </a:solidFill>
              </a:rPr>
              <a:t>Effectiveness Evaluation:</a:t>
            </a:r>
          </a:p>
          <a:p>
            <a:pPr lvl="0">
              <a:lnSpc>
                <a:spcPct val="120000"/>
              </a:lnSpc>
            </a:pPr>
            <a:r>
              <a:rPr lang="en-US" sz="2600" b="1" dirty="0">
                <a:solidFill>
                  <a:schemeClr val="accent5"/>
                </a:solidFill>
              </a:rPr>
              <a:t>Performance:</a:t>
            </a:r>
            <a:r>
              <a:rPr lang="en-US" sz="2600" dirty="0">
                <a:solidFill>
                  <a:schemeClr val="accent5"/>
                </a:solidFill>
              </a:rPr>
              <a:t> </a:t>
            </a:r>
            <a:r>
              <a:rPr lang="en-US" sz="2600" dirty="0"/>
              <a:t>Click-through rates (CTR) and the conversion rate. CTR counts the number of clicks on an Ad campaign, and conversion is the user’s activity for using, purchasing, or subscribing on the target website after clicking on the Ad. Performance model was applied on 65% of internet Ads in 2015, which was only 46% in 2005.</a:t>
            </a:r>
          </a:p>
          <a:p>
            <a:pPr lvl="0">
              <a:lnSpc>
                <a:spcPct val="120000"/>
              </a:lnSpc>
            </a:pPr>
            <a:r>
              <a:rPr lang="en-US" sz="2600" b="1" dirty="0">
                <a:solidFill>
                  <a:schemeClr val="accent5"/>
                </a:solidFill>
              </a:rPr>
              <a:t>Cost-Per-Impression (CPM): </a:t>
            </a:r>
            <a:r>
              <a:rPr lang="en-US" sz="2600" dirty="0"/>
              <a:t>CPM is the pricing model based on every thousand impressions (views) of an Ad.</a:t>
            </a:r>
          </a:p>
          <a:p>
            <a:pPr lvl="0">
              <a:lnSpc>
                <a:spcPct val="120000"/>
              </a:lnSpc>
            </a:pPr>
            <a:r>
              <a:rPr lang="en-US" sz="2600" b="1" dirty="0">
                <a:solidFill>
                  <a:schemeClr val="accent5"/>
                </a:solidFill>
              </a:rPr>
              <a:t>Hybrid:</a:t>
            </a:r>
            <a:r>
              <a:rPr lang="en-US" sz="2600" dirty="0"/>
              <a:t> it is a combination of both performance and CPM models. </a:t>
            </a:r>
          </a:p>
          <a:p>
            <a:pPr lvl="0">
              <a:lnSpc>
                <a:spcPct val="120000"/>
              </a:lnSpc>
            </a:pPr>
            <a:r>
              <a:rPr lang="en-US" sz="2600" dirty="0"/>
              <a:t>The user satisfaction and user’s experience over the online advertisements are the main evaluation metrics. In this case, intrusiveness, annoy, incentives, salience, and other visual features of the advertisements come into the play.</a:t>
            </a:r>
          </a:p>
          <a:p>
            <a:pPr lvl="0"/>
            <a:endParaRPr lang="en-US" dirty="0"/>
          </a:p>
          <a:p>
            <a:pPr lvl="0"/>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22</a:t>
            </a:fld>
            <a:endParaRPr lang="en-US"/>
          </a:p>
        </p:txBody>
      </p:sp>
    </p:spTree>
    <p:extLst>
      <p:ext uri="{BB962C8B-B14F-4D97-AF65-F5344CB8AC3E}">
        <p14:creationId xmlns:p14="http://schemas.microsoft.com/office/powerpoint/2010/main" val="335481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Advertisement Delivering</a:t>
            </a:r>
          </a:p>
        </p:txBody>
      </p:sp>
      <p:sp>
        <p:nvSpPr>
          <p:cNvPr id="3" name="Content Placeholder 2"/>
          <p:cNvSpPr>
            <a:spLocks noGrp="1"/>
          </p:cNvSpPr>
          <p:nvPr>
            <p:ph sz="half" idx="1"/>
          </p:nvPr>
        </p:nvSpPr>
        <p:spPr/>
        <p:txBody>
          <a:bodyPr>
            <a:normAutofit/>
          </a:bodyPr>
          <a:lstStyle/>
          <a:p>
            <a:pPr marL="0" indent="0">
              <a:buNone/>
            </a:pPr>
            <a:r>
              <a:rPr lang="en-US" dirty="0"/>
              <a:t>There are two aspects on delivering an effective Ad:</a:t>
            </a:r>
          </a:p>
          <a:p>
            <a:r>
              <a:rPr lang="en-US" dirty="0"/>
              <a:t>Content</a:t>
            </a:r>
          </a:p>
          <a:p>
            <a:pPr lvl="1"/>
            <a:r>
              <a:rPr lang="en-US" dirty="0"/>
              <a:t>It is about what item should be recommended.</a:t>
            </a:r>
          </a:p>
          <a:p>
            <a:r>
              <a:rPr lang="en-US" b="1" dirty="0"/>
              <a:t>Presentation</a:t>
            </a:r>
          </a:p>
          <a:p>
            <a:pPr lvl="1"/>
            <a:r>
              <a:rPr lang="en-US" b="1" dirty="0"/>
              <a:t>It is about how the selected item should be presented:</a:t>
            </a:r>
          </a:p>
          <a:p>
            <a:pPr lvl="1"/>
            <a:r>
              <a:rPr lang="en-US" b="1" dirty="0"/>
              <a:t>1. Frame size</a:t>
            </a:r>
          </a:p>
          <a:p>
            <a:pPr lvl="1"/>
            <a:r>
              <a:rPr lang="en-US" b="1" dirty="0"/>
              <a:t>2. Position</a:t>
            </a:r>
          </a:p>
          <a:p>
            <a:pPr lvl="1"/>
            <a:r>
              <a:rPr lang="en-US" b="1" dirty="0"/>
              <a:t>3. Animation</a:t>
            </a:r>
            <a:endParaRPr lang="en-US" dirty="0"/>
          </a:p>
          <a:p>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23</a:t>
            </a:fld>
            <a:endParaRPr lang="en-US"/>
          </a:p>
        </p:txBody>
      </p:sp>
    </p:spTree>
    <p:extLst>
      <p:ext uri="{BB962C8B-B14F-4D97-AF65-F5344CB8AC3E}">
        <p14:creationId xmlns:p14="http://schemas.microsoft.com/office/powerpoint/2010/main" val="120166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 Think, Feel</a:t>
            </a:r>
          </a:p>
        </p:txBody>
      </p:sp>
      <p:sp>
        <p:nvSpPr>
          <p:cNvPr id="3" name="Content Placeholder 2"/>
          <p:cNvSpPr>
            <a:spLocks noGrp="1"/>
          </p:cNvSpPr>
          <p:nvPr>
            <p:ph sz="half" idx="1"/>
          </p:nvPr>
        </p:nvSpPr>
        <p:spPr>
          <a:xfrm>
            <a:off x="1295400" y="1828800"/>
            <a:ext cx="7105650" cy="4686300"/>
          </a:xfrm>
        </p:spPr>
        <p:txBody>
          <a:bodyPr>
            <a:noAutofit/>
          </a:bodyPr>
          <a:lstStyle/>
          <a:p>
            <a:pPr algn="just">
              <a:buFontTx/>
              <a:buChar char="-"/>
            </a:pPr>
            <a:r>
              <a:rPr lang="en-US" sz="1800" dirty="0"/>
              <a:t>What is the user looking at?</a:t>
            </a:r>
          </a:p>
          <a:p>
            <a:pPr lvl="1" algn="just">
              <a:buFontTx/>
              <a:buChar char="-"/>
            </a:pPr>
            <a:r>
              <a:rPr lang="en-US" sz="1400" dirty="0"/>
              <a:t>Eye Tracking:</a:t>
            </a:r>
          </a:p>
          <a:p>
            <a:pPr marL="457200" lvl="1" indent="0" algn="just">
              <a:buNone/>
            </a:pPr>
            <a:r>
              <a:rPr lang="en-US" sz="1400" dirty="0"/>
              <a:t>Image Processing High Computational Cost</a:t>
            </a:r>
          </a:p>
          <a:p>
            <a:pPr marL="457200" lvl="1" indent="0" algn="just">
              <a:buNone/>
            </a:pPr>
            <a:r>
              <a:rPr lang="en-US" sz="1400" dirty="0"/>
              <a:t>Requires Web Cam</a:t>
            </a:r>
          </a:p>
          <a:p>
            <a:pPr marL="457200" lvl="1" indent="0" algn="just">
              <a:buNone/>
            </a:pPr>
            <a:r>
              <a:rPr lang="en-US" sz="1400" dirty="0"/>
              <a:t>Privacy Issues</a:t>
            </a:r>
          </a:p>
          <a:p>
            <a:pPr algn="just">
              <a:buFontTx/>
              <a:buChar char="-"/>
            </a:pPr>
            <a:r>
              <a:rPr lang="en-US" sz="1800" dirty="0"/>
              <a:t>What is the user thinking about?</a:t>
            </a:r>
          </a:p>
          <a:p>
            <a:pPr marL="742950" lvl="2" indent="-342900" algn="just">
              <a:buFontTx/>
              <a:buChar char="-"/>
            </a:pPr>
            <a:r>
              <a:rPr lang="en-US" sz="1400" dirty="0"/>
              <a:t>EEG Device</a:t>
            </a:r>
            <a:endParaRPr lang="en-US" dirty="0"/>
          </a:p>
          <a:p>
            <a:pPr algn="just">
              <a:buFontTx/>
              <a:buChar char="-"/>
            </a:pPr>
            <a:r>
              <a:rPr lang="en-US" sz="1800" dirty="0"/>
              <a:t>How is the user feeling?</a:t>
            </a:r>
          </a:p>
          <a:p>
            <a:pPr lvl="1" algn="just">
              <a:buFontTx/>
              <a:buChar char="-"/>
            </a:pPr>
            <a:r>
              <a:rPr lang="en-US" sz="1400" dirty="0"/>
              <a:t>Affective Computing:</a:t>
            </a:r>
          </a:p>
          <a:p>
            <a:pPr lvl="1" algn="just">
              <a:buFontTx/>
              <a:buChar char="-"/>
            </a:pPr>
            <a:r>
              <a:rPr lang="en-US" sz="1400" dirty="0"/>
              <a:t>(Facial Expressions)</a:t>
            </a:r>
          </a:p>
          <a:p>
            <a:pPr lvl="1" algn="just">
              <a:buFontTx/>
              <a:buChar char="-"/>
            </a:pPr>
            <a:r>
              <a:rPr lang="en-US" sz="1400" dirty="0"/>
              <a:t>(Skin Conductance)</a:t>
            </a:r>
          </a:p>
          <a:p>
            <a:pPr lvl="1" algn="just">
              <a:buFontTx/>
              <a:buChar char="-"/>
            </a:pPr>
            <a:r>
              <a:rPr lang="en-US" sz="1400" dirty="0"/>
              <a:t>(Heart Rate)</a:t>
            </a:r>
          </a:p>
          <a:p>
            <a:pPr lvl="1" algn="just">
              <a:buFontTx/>
              <a:buChar char="-"/>
            </a:pPr>
            <a:r>
              <a:rPr lang="en-US" sz="1400" dirty="0"/>
              <a:t>(Wearable devices)</a:t>
            </a:r>
          </a:p>
          <a:p>
            <a:pPr lvl="1" algn="just">
              <a:buFontTx/>
              <a:buChar char="-"/>
            </a:pPr>
            <a:r>
              <a:rPr lang="en-US" sz="1400" dirty="0"/>
              <a:t>etc.</a:t>
            </a:r>
          </a:p>
        </p:txBody>
      </p:sp>
      <p:pic>
        <p:nvPicPr>
          <p:cNvPr id="6" name="Picture 4" descr="http://www.trendsderzukunft.de/wp-content/uploads/2010/04/Eyetracking-auf-Trendsderzukunf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4016" y="3919292"/>
            <a:ext cx="3335434" cy="2226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images.gizmag.com/hero/airm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0" y="1618183"/>
            <a:ext cx="3524250" cy="197491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7F8E3F6-DE14-48B2-B2BC-6FABA9630FB8}" type="slidenum">
              <a:rPr lang="en-US" smtClean="0"/>
              <a:t>24</a:t>
            </a:fld>
            <a:endParaRPr lang="en-US"/>
          </a:p>
        </p:txBody>
      </p:sp>
    </p:spTree>
    <p:extLst>
      <p:ext uri="{BB962C8B-B14F-4D97-AF65-F5344CB8AC3E}">
        <p14:creationId xmlns:p14="http://schemas.microsoft.com/office/powerpoint/2010/main" val="171919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 Computer Interaction</a:t>
            </a:r>
          </a:p>
        </p:txBody>
      </p:sp>
      <p:sp>
        <p:nvSpPr>
          <p:cNvPr id="3" name="Content Placeholder 2"/>
          <p:cNvSpPr>
            <a:spLocks noGrp="1"/>
          </p:cNvSpPr>
          <p:nvPr>
            <p:ph sz="half" idx="1"/>
          </p:nvPr>
        </p:nvSpPr>
        <p:spPr/>
        <p:txBody>
          <a:bodyPr>
            <a:normAutofit/>
          </a:bodyPr>
          <a:lstStyle/>
          <a:p>
            <a:pPr algn="just"/>
            <a:r>
              <a:rPr lang="en-US" dirty="0"/>
              <a:t>Analysis of human-computer interaction features such as mouse movements, keyboard keystroke dynamics, and touch-screen interactions.</a:t>
            </a:r>
          </a:p>
        </p:txBody>
      </p:sp>
      <p:pic>
        <p:nvPicPr>
          <p:cNvPr id="4" name="Picture 2" descr="http://web.media.mit.edu/~alockerd/cheese-l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1" y="3110876"/>
            <a:ext cx="5981700" cy="26422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91450" y="5824150"/>
            <a:ext cx="3602857" cy="276999"/>
          </a:xfrm>
          <a:prstGeom prst="rect">
            <a:avLst/>
          </a:prstGeom>
          <a:noFill/>
        </p:spPr>
        <p:txBody>
          <a:bodyPr wrap="square" rtlCol="0">
            <a:spAutoFit/>
          </a:bodyPr>
          <a:lstStyle/>
          <a:p>
            <a:pPr algn="l"/>
            <a:r>
              <a:rPr lang="en-US" sz="1200" dirty="0"/>
              <a:t>Image Source: Cheese Project, MIT University</a:t>
            </a:r>
          </a:p>
        </p:txBody>
      </p:sp>
      <p:sp>
        <p:nvSpPr>
          <p:cNvPr id="6" name="Slide Number Placeholder 5"/>
          <p:cNvSpPr>
            <a:spLocks noGrp="1"/>
          </p:cNvSpPr>
          <p:nvPr>
            <p:ph type="sldNum" sz="quarter" idx="12"/>
          </p:nvPr>
        </p:nvSpPr>
        <p:spPr/>
        <p:txBody>
          <a:bodyPr/>
          <a:lstStyle/>
          <a:p>
            <a:fld id="{A7F8E3F6-DE14-48B2-B2BC-6FABA9630FB8}" type="slidenum">
              <a:rPr lang="en-US" smtClean="0"/>
              <a:t>25</a:t>
            </a:fld>
            <a:endParaRPr lang="en-US"/>
          </a:p>
        </p:txBody>
      </p:sp>
    </p:spTree>
    <p:extLst>
      <p:ext uri="{BB962C8B-B14F-4D97-AF65-F5344CB8AC3E}">
        <p14:creationId xmlns:p14="http://schemas.microsoft.com/office/powerpoint/2010/main" val="421385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Mouse Interactions</a:t>
            </a:r>
          </a:p>
        </p:txBody>
      </p:sp>
      <p:sp>
        <p:nvSpPr>
          <p:cNvPr id="3" name="Content Placeholder 2"/>
          <p:cNvSpPr>
            <a:spLocks noGrp="1"/>
          </p:cNvSpPr>
          <p:nvPr>
            <p:ph sz="half" idx="1"/>
          </p:nvPr>
        </p:nvSpPr>
        <p:spPr/>
        <p:txBody>
          <a:bodyPr>
            <a:normAutofit/>
          </a:bodyPr>
          <a:lstStyle/>
          <a:p>
            <a:pPr marL="0" indent="0" algn="ctr">
              <a:buNone/>
            </a:pPr>
            <a:r>
              <a:rPr lang="en-US" b="1" dirty="0"/>
              <a:t>Mouse movements on screen for 2-5 hours</a:t>
            </a:r>
            <a:endParaRPr lang="de-DE" b="1" dirty="0"/>
          </a:p>
        </p:txBody>
      </p:sp>
      <p:pic>
        <p:nvPicPr>
          <p:cNvPr id="6"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2790824"/>
            <a:ext cx="4681750" cy="2924175"/>
          </a:xfrm>
          <a:prstGeom prst="rect">
            <a:avLst/>
          </a:prstGeom>
        </p:spPr>
      </p:pic>
      <p:pic>
        <p:nvPicPr>
          <p:cNvPr id="7"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162" y="2708056"/>
            <a:ext cx="5348288" cy="3006944"/>
          </a:xfrm>
          <a:prstGeom prst="rect">
            <a:avLst/>
          </a:prstGeom>
        </p:spPr>
      </p:pic>
      <p:sp>
        <p:nvSpPr>
          <p:cNvPr id="4" name="Slide Number Placeholder 3"/>
          <p:cNvSpPr>
            <a:spLocks noGrp="1"/>
          </p:cNvSpPr>
          <p:nvPr>
            <p:ph type="sldNum" sz="quarter" idx="12"/>
          </p:nvPr>
        </p:nvSpPr>
        <p:spPr/>
        <p:txBody>
          <a:bodyPr/>
          <a:lstStyle/>
          <a:p>
            <a:fld id="{A7F8E3F6-DE14-48B2-B2BC-6FABA9630FB8}" type="slidenum">
              <a:rPr lang="en-US" smtClean="0"/>
              <a:t>26</a:t>
            </a:fld>
            <a:endParaRPr lang="en-US"/>
          </a:p>
        </p:txBody>
      </p:sp>
    </p:spTree>
    <p:extLst>
      <p:ext uri="{BB962C8B-B14F-4D97-AF65-F5344CB8AC3E}">
        <p14:creationId xmlns:p14="http://schemas.microsoft.com/office/powerpoint/2010/main" val="273476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Statement</a:t>
            </a:r>
          </a:p>
        </p:txBody>
      </p:sp>
      <p:sp>
        <p:nvSpPr>
          <p:cNvPr id="3" name="Content Placeholder 2"/>
          <p:cNvSpPr>
            <a:spLocks noGrp="1"/>
          </p:cNvSpPr>
          <p:nvPr>
            <p:ph sz="half" idx="1"/>
          </p:nvPr>
        </p:nvSpPr>
        <p:spPr>
          <a:xfrm>
            <a:off x="1295400" y="3524250"/>
            <a:ext cx="9601200" cy="1143000"/>
          </a:xfrm>
        </p:spPr>
        <p:txBody>
          <a:bodyPr>
            <a:normAutofit lnSpcReduction="10000"/>
          </a:bodyPr>
          <a:lstStyle/>
          <a:p>
            <a:pPr marL="0" indent="0" algn="ctr">
              <a:buNone/>
            </a:pPr>
            <a:r>
              <a:rPr lang="en-US" sz="4000" b="1" i="1" dirty="0"/>
              <a:t>What is the PROBLEM with the online Advertisements?</a:t>
            </a:r>
            <a:endParaRPr lang="de-DE" sz="4000" b="1" i="1" dirty="0"/>
          </a:p>
        </p:txBody>
      </p:sp>
      <p:sp>
        <p:nvSpPr>
          <p:cNvPr id="4" name="Slide Number Placeholder 3"/>
          <p:cNvSpPr>
            <a:spLocks noGrp="1"/>
          </p:cNvSpPr>
          <p:nvPr>
            <p:ph type="sldNum" sz="quarter" idx="12"/>
          </p:nvPr>
        </p:nvSpPr>
        <p:spPr/>
        <p:txBody>
          <a:bodyPr/>
          <a:lstStyle/>
          <a:p>
            <a:fld id="{A7F8E3F6-DE14-48B2-B2BC-6FABA9630FB8}" type="slidenum">
              <a:rPr lang="en-US" smtClean="0"/>
              <a:t>27</a:t>
            </a:fld>
            <a:endParaRPr lang="en-US"/>
          </a:p>
        </p:txBody>
      </p:sp>
    </p:spTree>
    <p:extLst>
      <p:ext uri="{BB962C8B-B14F-4D97-AF65-F5344CB8AC3E}">
        <p14:creationId xmlns:p14="http://schemas.microsoft.com/office/powerpoint/2010/main" val="252313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Ralph_3_annoyance-convert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63600"/>
            <a:ext cx="12192000" cy="5130800"/>
          </a:xfrm>
          <a:prstGeom prst="rect">
            <a:avLst/>
          </a:prstGeom>
        </p:spPr>
      </p:pic>
      <p:sp>
        <p:nvSpPr>
          <p:cNvPr id="2" name="Slide Number Placeholder 1"/>
          <p:cNvSpPr>
            <a:spLocks noGrp="1"/>
          </p:cNvSpPr>
          <p:nvPr>
            <p:ph type="sldNum" sz="quarter" idx="12"/>
          </p:nvPr>
        </p:nvSpPr>
        <p:spPr/>
        <p:txBody>
          <a:bodyPr/>
          <a:lstStyle/>
          <a:p>
            <a:fld id="{A7F8E3F6-DE14-48B2-B2BC-6FABA9630FB8}" type="slidenum">
              <a:rPr lang="en-US" smtClean="0"/>
              <a:t>28</a:t>
            </a:fld>
            <a:endParaRPr lang="en-US"/>
          </a:p>
        </p:txBody>
      </p:sp>
    </p:spTree>
    <p:extLst>
      <p:ext uri="{BB962C8B-B14F-4D97-AF65-F5344CB8AC3E}">
        <p14:creationId xmlns:p14="http://schemas.microsoft.com/office/powerpoint/2010/main" val="405260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Statement</a:t>
            </a:r>
          </a:p>
        </p:txBody>
      </p:sp>
      <p:sp>
        <p:nvSpPr>
          <p:cNvPr id="3" name="Content Placeholder 2"/>
          <p:cNvSpPr>
            <a:spLocks noGrp="1"/>
          </p:cNvSpPr>
          <p:nvPr>
            <p:ph sz="half" idx="1"/>
          </p:nvPr>
        </p:nvSpPr>
        <p:spPr/>
        <p:txBody>
          <a:bodyPr>
            <a:normAutofit/>
          </a:bodyPr>
          <a:lstStyle/>
          <a:p>
            <a:pPr>
              <a:lnSpc>
                <a:spcPct val="100000"/>
              </a:lnSpc>
            </a:pPr>
            <a:r>
              <a:rPr lang="en-US" dirty="0"/>
              <a:t>According to the literature on online advertisements more visually salient (intrusive) banners are more disturbing and annoying.</a:t>
            </a:r>
          </a:p>
          <a:p>
            <a:pPr>
              <a:lnSpc>
                <a:spcPct val="100000"/>
              </a:lnSpc>
            </a:pPr>
            <a:r>
              <a:rPr lang="en-US" dirty="0"/>
              <a:t>A website with annoying banners can easily jeopardize the reputation of the service provider and the promoted brand.  </a:t>
            </a:r>
          </a:p>
          <a:p>
            <a:pPr marL="0" indent="0">
              <a:lnSpc>
                <a:spcPct val="100000"/>
              </a:lnSpc>
              <a:buNone/>
            </a:pPr>
            <a:r>
              <a:rPr lang="en-US" b="1" dirty="0"/>
              <a:t>Objective:</a:t>
            </a:r>
          </a:p>
          <a:p>
            <a:pPr>
              <a:lnSpc>
                <a:spcPct val="100000"/>
              </a:lnSpc>
            </a:pPr>
            <a:r>
              <a:rPr lang="en-US" dirty="0"/>
              <a:t>To deliver the contents with a balance of visual saliency and annoyance in order to gain more profit without losing the reputation and the users.</a:t>
            </a:r>
          </a:p>
        </p:txBody>
      </p:sp>
      <p:sp>
        <p:nvSpPr>
          <p:cNvPr id="4" name="Slide Number Placeholder 3"/>
          <p:cNvSpPr>
            <a:spLocks noGrp="1"/>
          </p:cNvSpPr>
          <p:nvPr>
            <p:ph type="sldNum" sz="quarter" idx="12"/>
          </p:nvPr>
        </p:nvSpPr>
        <p:spPr/>
        <p:txBody>
          <a:bodyPr/>
          <a:lstStyle/>
          <a:p>
            <a:fld id="{A7F8E3F6-DE14-48B2-B2BC-6FABA9630FB8}" type="slidenum">
              <a:rPr lang="en-US" smtClean="0"/>
              <a:t>29</a:t>
            </a:fld>
            <a:endParaRPr lang="en-US"/>
          </a:p>
        </p:txBody>
      </p:sp>
    </p:spTree>
    <p:extLst>
      <p:ext uri="{BB962C8B-B14F-4D97-AF65-F5344CB8AC3E}">
        <p14:creationId xmlns:p14="http://schemas.microsoft.com/office/powerpoint/2010/main" val="132225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 Academic Publications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4" y="1733550"/>
            <a:ext cx="4955217" cy="4933950"/>
          </a:xfrm>
          <a:prstGeom prst="rect">
            <a:avLst/>
          </a:prstGeom>
        </p:spPr>
      </p:pic>
      <p:sp>
        <p:nvSpPr>
          <p:cNvPr id="12" name="TextBox 11"/>
          <p:cNvSpPr txBox="1"/>
          <p:nvPr/>
        </p:nvSpPr>
        <p:spPr>
          <a:xfrm>
            <a:off x="5829300" y="2438400"/>
            <a:ext cx="5067300" cy="3539430"/>
          </a:xfrm>
          <a:prstGeom prst="rect">
            <a:avLst/>
          </a:prstGeom>
          <a:noFill/>
        </p:spPr>
        <p:txBody>
          <a:bodyPr wrap="square" rtlCol="0">
            <a:spAutoFit/>
          </a:bodyPr>
          <a:lstStyle/>
          <a:p>
            <a:r>
              <a:rPr lang="en-US" sz="3200" dirty="0"/>
              <a:t>h-Index: </a:t>
            </a:r>
            <a:r>
              <a:rPr lang="en-US" sz="3200" b="1" dirty="0"/>
              <a:t>9</a:t>
            </a:r>
          </a:p>
          <a:p>
            <a:r>
              <a:rPr lang="en-US" sz="3200" dirty="0"/>
              <a:t>Citations: </a:t>
            </a:r>
            <a:r>
              <a:rPr lang="en-US" sz="3200" b="1" dirty="0"/>
              <a:t>~500</a:t>
            </a:r>
          </a:p>
          <a:p>
            <a:endParaRPr lang="en-US" sz="3200" b="1" dirty="0"/>
          </a:p>
          <a:p>
            <a:r>
              <a:rPr lang="en-US" sz="3200" dirty="0"/>
              <a:t>Co-authors: </a:t>
            </a:r>
            <a:r>
              <a:rPr lang="en-US" sz="3200" b="1" dirty="0"/>
              <a:t>25</a:t>
            </a:r>
            <a:endParaRPr lang="en-US" sz="3200" dirty="0"/>
          </a:p>
          <a:p>
            <a:r>
              <a:rPr lang="en-US" sz="3200" dirty="0"/>
              <a:t>From:</a:t>
            </a:r>
          </a:p>
          <a:p>
            <a:r>
              <a:rPr lang="en-US" sz="3200" b="1" dirty="0"/>
              <a:t>	22</a:t>
            </a:r>
            <a:r>
              <a:rPr lang="en-US" sz="3200" dirty="0"/>
              <a:t> Institutes</a:t>
            </a:r>
          </a:p>
          <a:p>
            <a:r>
              <a:rPr lang="en-US" sz="3200" b="1" dirty="0"/>
              <a:t>	9</a:t>
            </a:r>
            <a:r>
              <a:rPr lang="en-US" sz="3200" dirty="0"/>
              <a:t> Countries</a:t>
            </a:r>
          </a:p>
        </p:txBody>
      </p:sp>
      <p:sp>
        <p:nvSpPr>
          <p:cNvPr id="4" name="Slide Number Placeholder 3"/>
          <p:cNvSpPr>
            <a:spLocks noGrp="1"/>
          </p:cNvSpPr>
          <p:nvPr>
            <p:ph type="sldNum" sz="quarter" idx="12"/>
          </p:nvPr>
        </p:nvSpPr>
        <p:spPr/>
        <p:txBody>
          <a:bodyPr/>
          <a:lstStyle/>
          <a:p>
            <a:fld id="{A7F8E3F6-DE14-48B2-B2BC-6FABA9630FB8}" type="slidenum">
              <a:rPr lang="en-US" smtClean="0"/>
              <a:t>3</a:t>
            </a:fld>
            <a:endParaRPr lang="en-US"/>
          </a:p>
        </p:txBody>
      </p:sp>
    </p:spTree>
    <p:extLst>
      <p:ext uri="{BB962C8B-B14F-4D97-AF65-F5344CB8AC3E}">
        <p14:creationId xmlns:p14="http://schemas.microsoft.com/office/powerpoint/2010/main" val="381913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Advertising &amp; Affective Computing</a:t>
            </a:r>
          </a:p>
        </p:txBody>
      </p:sp>
      <p:sp>
        <p:nvSpPr>
          <p:cNvPr id="3" name="Content Placeholder 2"/>
          <p:cNvSpPr>
            <a:spLocks noGrp="1"/>
          </p:cNvSpPr>
          <p:nvPr>
            <p:ph sz="half" idx="1"/>
          </p:nvPr>
        </p:nvSpPr>
        <p:spPr>
          <a:xfrm>
            <a:off x="1295400" y="1828800"/>
            <a:ext cx="10115550" cy="4533900"/>
          </a:xfrm>
        </p:spPr>
        <p:txBody>
          <a:bodyPr>
            <a:normAutofit/>
          </a:bodyPr>
          <a:lstStyle/>
          <a:p>
            <a:pPr marL="0" indent="0">
              <a:lnSpc>
                <a:spcPct val="100000"/>
              </a:lnSpc>
              <a:buNone/>
            </a:pPr>
            <a:r>
              <a:rPr lang="en-US" b="1" dirty="0"/>
              <a:t>When we are talking about Ad’s effectiveness, user’s emotions and how they feel is important.</a:t>
            </a:r>
          </a:p>
          <a:p>
            <a:pPr marL="0" indent="0">
              <a:lnSpc>
                <a:spcPct val="100000"/>
              </a:lnSpc>
              <a:buNone/>
            </a:pPr>
            <a:r>
              <a:rPr lang="en-US" b="1" i="1" dirty="0"/>
              <a:t>Therefore….</a:t>
            </a:r>
          </a:p>
          <a:p>
            <a:pPr marL="0" indent="0">
              <a:lnSpc>
                <a:spcPct val="100000"/>
              </a:lnSpc>
              <a:buNone/>
            </a:pPr>
            <a:r>
              <a:rPr lang="en-US" b="1" dirty="0"/>
              <a:t>We need to study the user’s emotions </a:t>
            </a:r>
          </a:p>
        </p:txBody>
      </p:sp>
      <p:pic>
        <p:nvPicPr>
          <p:cNvPr id="1026" name="Picture 2" descr="https://opentextbc.ca/introductiontopsychology/wp-content/uploads/sites/9/2013/11/34820d2b938dd501094678b6bab6614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77151" y="2346802"/>
            <a:ext cx="4381500" cy="4358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A7F8E3F6-DE14-48B2-B2BC-6FABA9630FB8}" type="slidenum">
              <a:rPr lang="en-US" smtClean="0"/>
              <a:t>30</a:t>
            </a:fld>
            <a:endParaRPr lang="en-US"/>
          </a:p>
        </p:txBody>
      </p:sp>
    </p:spTree>
    <p:extLst>
      <p:ext uri="{BB962C8B-B14F-4D97-AF65-F5344CB8AC3E}">
        <p14:creationId xmlns:p14="http://schemas.microsoft.com/office/powerpoint/2010/main" val="401728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Emotions</a:t>
            </a:r>
          </a:p>
        </p:txBody>
      </p:sp>
      <p:sp>
        <p:nvSpPr>
          <p:cNvPr id="3" name="Content Placeholder 2"/>
          <p:cNvSpPr>
            <a:spLocks noGrp="1"/>
          </p:cNvSpPr>
          <p:nvPr>
            <p:ph sz="half" idx="1"/>
          </p:nvPr>
        </p:nvSpPr>
        <p:spPr/>
        <p:txBody>
          <a:bodyPr>
            <a:normAutofit/>
          </a:bodyPr>
          <a:lstStyle/>
          <a:p>
            <a:pPr marL="0" indent="0">
              <a:lnSpc>
                <a:spcPct val="100000"/>
              </a:lnSpc>
              <a:buNone/>
            </a:pPr>
            <a:r>
              <a:rPr lang="en-US" b="1" dirty="0"/>
              <a:t>Why Emotions?</a:t>
            </a:r>
          </a:p>
          <a:p>
            <a:pPr>
              <a:lnSpc>
                <a:spcPct val="100000"/>
              </a:lnSpc>
            </a:pPr>
            <a:r>
              <a:rPr lang="en-US" dirty="0"/>
              <a:t>You experience emotion, your body reacts, and you behave in response to the emotion.</a:t>
            </a:r>
          </a:p>
          <a:p>
            <a:pPr>
              <a:lnSpc>
                <a:spcPct val="100000"/>
              </a:lnSpc>
            </a:pPr>
            <a:r>
              <a:rPr lang="en-US" dirty="0"/>
              <a:t>Emotions are non-verbal messages, and we can understand each other (Essential part of Emotional AI).</a:t>
            </a:r>
          </a:p>
          <a:p>
            <a:pPr>
              <a:lnSpc>
                <a:spcPct val="100000"/>
              </a:lnSpc>
            </a:pPr>
            <a:r>
              <a:rPr lang="en-US" dirty="0"/>
              <a:t>Emotions are critical in our survival, thrive, and avoid danger.</a:t>
            </a:r>
            <a:endParaRPr lang="en-US" b="1" dirty="0"/>
          </a:p>
          <a:p>
            <a:pPr>
              <a:lnSpc>
                <a:spcPct val="100000"/>
              </a:lnSpc>
            </a:pPr>
            <a:r>
              <a:rPr lang="en-US" b="1" dirty="0"/>
              <a:t>Emotions affect the decision making process.</a:t>
            </a:r>
          </a:p>
          <a:p>
            <a:pPr>
              <a:lnSpc>
                <a:spcPct val="100000"/>
              </a:lnSpc>
            </a:pPr>
            <a:r>
              <a:rPr lang="en-US" b="1" dirty="0"/>
              <a:t>Emotions are motivational to take an action.</a:t>
            </a:r>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31</a:t>
            </a:fld>
            <a:endParaRPr lang="en-US"/>
          </a:p>
        </p:txBody>
      </p:sp>
    </p:spTree>
    <p:extLst>
      <p:ext uri="{BB962C8B-B14F-4D97-AF65-F5344CB8AC3E}">
        <p14:creationId xmlns:p14="http://schemas.microsoft.com/office/powerpoint/2010/main" val="237503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Affective Computing</a:t>
            </a:r>
          </a:p>
        </p:txBody>
      </p:sp>
      <p:sp>
        <p:nvSpPr>
          <p:cNvPr id="3" name="Content Placeholder 2"/>
          <p:cNvSpPr>
            <a:spLocks noGrp="1"/>
          </p:cNvSpPr>
          <p:nvPr>
            <p:ph sz="half" idx="1"/>
          </p:nvPr>
        </p:nvSpPr>
        <p:spPr/>
        <p:txBody>
          <a:bodyPr>
            <a:normAutofit/>
          </a:bodyPr>
          <a:lstStyle/>
          <a:p>
            <a:pPr>
              <a:lnSpc>
                <a:spcPct val="100000"/>
              </a:lnSpc>
            </a:pPr>
            <a:r>
              <a:rPr lang="en-US" b="1" dirty="0"/>
              <a:t>Affective computing</a:t>
            </a:r>
            <a:r>
              <a:rPr lang="en-US" dirty="0"/>
              <a:t> is the study and development of systems and devices that can recognize, interpret, process, and simulate human affects (emotions).</a:t>
            </a:r>
          </a:p>
          <a:p>
            <a:pPr>
              <a:lnSpc>
                <a:spcPct val="100000"/>
              </a:lnSpc>
            </a:pPr>
            <a:r>
              <a:rPr lang="en-US" dirty="0"/>
              <a:t>It is an interdisciplinary field spanning computer science, psychology, and cognitive science.</a:t>
            </a:r>
          </a:p>
        </p:txBody>
      </p:sp>
      <p:sp>
        <p:nvSpPr>
          <p:cNvPr id="4" name="Slide Number Placeholder 3"/>
          <p:cNvSpPr>
            <a:spLocks noGrp="1"/>
          </p:cNvSpPr>
          <p:nvPr>
            <p:ph type="sldNum" sz="quarter" idx="12"/>
          </p:nvPr>
        </p:nvSpPr>
        <p:spPr/>
        <p:txBody>
          <a:bodyPr/>
          <a:lstStyle/>
          <a:p>
            <a:fld id="{A7F8E3F6-DE14-48B2-B2BC-6FABA9630FB8}" type="slidenum">
              <a:rPr lang="en-US" smtClean="0"/>
              <a:t>32</a:t>
            </a:fld>
            <a:endParaRPr lang="en-US"/>
          </a:p>
        </p:txBody>
      </p:sp>
    </p:spTree>
    <p:extLst>
      <p:ext uri="{BB962C8B-B14F-4D97-AF65-F5344CB8AC3E}">
        <p14:creationId xmlns:p14="http://schemas.microsoft.com/office/powerpoint/2010/main" val="128763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Affective Computing Areas</a:t>
            </a:r>
          </a:p>
        </p:txBody>
      </p:sp>
      <p:sp>
        <p:nvSpPr>
          <p:cNvPr id="3" name="Content Placeholder 2"/>
          <p:cNvSpPr>
            <a:spLocks noGrp="1"/>
          </p:cNvSpPr>
          <p:nvPr>
            <p:ph sz="half" idx="1"/>
          </p:nvPr>
        </p:nvSpPr>
        <p:spPr>
          <a:xfrm>
            <a:off x="1295400" y="1828800"/>
            <a:ext cx="10115550" cy="4533900"/>
          </a:xfrm>
        </p:spPr>
        <p:txBody>
          <a:bodyPr>
            <a:normAutofit fontScale="85000" lnSpcReduction="20000"/>
          </a:bodyPr>
          <a:lstStyle/>
          <a:p>
            <a:pPr>
              <a:lnSpc>
                <a:spcPct val="100000"/>
              </a:lnSpc>
            </a:pPr>
            <a:r>
              <a:rPr lang="en-US" b="1" dirty="0"/>
              <a:t>Facial Expressions</a:t>
            </a:r>
          </a:p>
          <a:p>
            <a:pPr>
              <a:lnSpc>
                <a:spcPct val="100000"/>
              </a:lnSpc>
            </a:pPr>
            <a:r>
              <a:rPr lang="en-US" b="1" dirty="0"/>
              <a:t>EEG</a:t>
            </a:r>
          </a:p>
          <a:p>
            <a:pPr>
              <a:lnSpc>
                <a:spcPct val="100000"/>
              </a:lnSpc>
            </a:pPr>
            <a:r>
              <a:rPr lang="en-US" b="1" dirty="0"/>
              <a:t>Skin Conductance</a:t>
            </a:r>
          </a:p>
          <a:p>
            <a:pPr>
              <a:lnSpc>
                <a:spcPct val="100000"/>
              </a:lnSpc>
            </a:pPr>
            <a:r>
              <a:rPr lang="en-US" b="1" dirty="0"/>
              <a:t>Heart Rate</a:t>
            </a:r>
          </a:p>
          <a:p>
            <a:pPr>
              <a:lnSpc>
                <a:spcPct val="100000"/>
              </a:lnSpc>
            </a:pPr>
            <a:r>
              <a:rPr lang="en-US" b="1" dirty="0"/>
              <a:t>Respiration</a:t>
            </a:r>
          </a:p>
          <a:p>
            <a:pPr>
              <a:lnSpc>
                <a:spcPct val="100000"/>
              </a:lnSpc>
            </a:pPr>
            <a:r>
              <a:rPr lang="en-US" b="1" dirty="0"/>
              <a:t>Speech</a:t>
            </a:r>
          </a:p>
          <a:p>
            <a:pPr>
              <a:lnSpc>
                <a:spcPct val="100000"/>
              </a:lnSpc>
            </a:pPr>
            <a:r>
              <a:rPr lang="en-US" b="1" dirty="0"/>
              <a:t>Text</a:t>
            </a:r>
          </a:p>
          <a:p>
            <a:pPr>
              <a:lnSpc>
                <a:spcPct val="100000"/>
              </a:lnSpc>
            </a:pPr>
            <a:r>
              <a:rPr lang="en-US" b="1" dirty="0"/>
              <a:t>Human-Computer Interactions</a:t>
            </a:r>
            <a:br>
              <a:rPr lang="en-US" b="1" dirty="0"/>
            </a:br>
            <a:r>
              <a:rPr lang="en-US" b="1" dirty="0"/>
              <a:t>(Mouse movements, keyboard keystroke dynamics, etc.)</a:t>
            </a:r>
          </a:p>
          <a:p>
            <a:pPr>
              <a:lnSpc>
                <a:spcPct val="100000"/>
              </a:lnSpc>
            </a:pPr>
            <a:r>
              <a:rPr lang="en-US" b="1" dirty="0"/>
              <a:t>and many more…</a:t>
            </a:r>
          </a:p>
        </p:txBody>
      </p:sp>
      <p:pic>
        <p:nvPicPr>
          <p:cNvPr id="4" name="Picture 2" descr="http://farm3.staticflickr.com/2510/4050092791_fc68c349c9_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728" y="1791366"/>
            <a:ext cx="3146243" cy="20991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24.media.tumblr.com/tumblr_m0f3poKilc1r23opr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5971" y="3890499"/>
            <a:ext cx="2617879" cy="242095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A7F8E3F6-DE14-48B2-B2BC-6FABA9630FB8}" type="slidenum">
              <a:rPr lang="en-US" smtClean="0"/>
              <a:t>33</a:t>
            </a:fld>
            <a:endParaRPr lang="en-US"/>
          </a:p>
        </p:txBody>
      </p:sp>
    </p:spTree>
    <p:extLst>
      <p:ext uri="{BB962C8B-B14F-4D97-AF65-F5344CB8AC3E}">
        <p14:creationId xmlns:p14="http://schemas.microsoft.com/office/powerpoint/2010/main" val="320682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Questions</a:t>
            </a:r>
          </a:p>
        </p:txBody>
      </p:sp>
      <p:sp>
        <p:nvSpPr>
          <p:cNvPr id="3" name="Content Placeholder 2"/>
          <p:cNvSpPr>
            <a:spLocks noGrp="1"/>
          </p:cNvSpPr>
          <p:nvPr>
            <p:ph sz="half" idx="1"/>
          </p:nvPr>
        </p:nvSpPr>
        <p:spPr/>
        <p:txBody>
          <a:bodyPr>
            <a:normAutofit/>
          </a:bodyPr>
          <a:lstStyle/>
          <a:p>
            <a:pPr lvl="0">
              <a:lnSpc>
                <a:spcPct val="100000"/>
              </a:lnSpc>
            </a:pPr>
            <a:r>
              <a:rPr lang="en-US" dirty="0"/>
              <a:t>RQ1: How do the different types of Ad’s presentation attract the visual attention?</a:t>
            </a:r>
          </a:p>
          <a:p>
            <a:pPr lvl="0">
              <a:lnSpc>
                <a:spcPct val="100000"/>
              </a:lnSpc>
            </a:pPr>
            <a:r>
              <a:rPr lang="en-US" dirty="0"/>
              <a:t>RQ2: What is the extent of perceived annoyance for different types of Ad’s presentations? </a:t>
            </a:r>
          </a:p>
          <a:p>
            <a:pPr lvl="0">
              <a:lnSpc>
                <a:spcPct val="100000"/>
              </a:lnSpc>
            </a:pPr>
            <a:r>
              <a:rPr lang="en-US" dirty="0"/>
              <a:t>RQ3: Is there any significant difference between male and female users’ perceived attention and annoyance against the Ads?</a:t>
            </a:r>
          </a:p>
          <a:p>
            <a:pPr lvl="0">
              <a:lnSpc>
                <a:spcPct val="100000"/>
              </a:lnSpc>
            </a:pPr>
            <a:r>
              <a:rPr lang="en-US" dirty="0"/>
              <a:t>RQ4: Do the emotions effect the user’s attention and perception on online advertisements?</a:t>
            </a:r>
          </a:p>
        </p:txBody>
      </p:sp>
      <p:sp>
        <p:nvSpPr>
          <p:cNvPr id="4" name="Slide Number Placeholder 3"/>
          <p:cNvSpPr>
            <a:spLocks noGrp="1"/>
          </p:cNvSpPr>
          <p:nvPr>
            <p:ph type="sldNum" sz="quarter" idx="12"/>
          </p:nvPr>
        </p:nvSpPr>
        <p:spPr/>
        <p:txBody>
          <a:bodyPr/>
          <a:lstStyle/>
          <a:p>
            <a:fld id="{A7F8E3F6-DE14-48B2-B2BC-6FABA9630FB8}" type="slidenum">
              <a:rPr lang="en-US" smtClean="0"/>
              <a:t>34</a:t>
            </a:fld>
            <a:endParaRPr lang="en-US"/>
          </a:p>
        </p:txBody>
      </p:sp>
    </p:spTree>
    <p:extLst>
      <p:ext uri="{BB962C8B-B14F-4D97-AF65-F5344CB8AC3E}">
        <p14:creationId xmlns:p14="http://schemas.microsoft.com/office/powerpoint/2010/main" val="282313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Framework</a:t>
            </a:r>
          </a:p>
        </p:txBody>
      </p:sp>
      <p:grpSp>
        <p:nvGrpSpPr>
          <p:cNvPr id="4" name="Group 3"/>
          <p:cNvGrpSpPr/>
          <p:nvPr/>
        </p:nvGrpSpPr>
        <p:grpSpPr>
          <a:xfrm>
            <a:off x="1173774" y="1665262"/>
            <a:ext cx="9648824" cy="4842511"/>
            <a:chOff x="0" y="0"/>
            <a:chExt cx="6863004" cy="3202602"/>
          </a:xfrm>
        </p:grpSpPr>
        <p:sp>
          <p:nvSpPr>
            <p:cNvPr id="5" name="Down Arrow 4"/>
            <p:cNvSpPr/>
            <p:nvPr/>
          </p:nvSpPr>
          <p:spPr>
            <a:xfrm>
              <a:off x="3314700" y="1196340"/>
              <a:ext cx="228600" cy="635000"/>
            </a:xfrm>
            <a:prstGeom prst="downArrow">
              <a:avLst/>
            </a:pr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400"/>
            </a:p>
          </p:txBody>
        </p:sp>
        <p:cxnSp>
          <p:nvCxnSpPr>
            <p:cNvPr id="6" name="Straight Arrow Connector 5"/>
            <p:cNvCxnSpPr/>
            <p:nvPr/>
          </p:nvCxnSpPr>
          <p:spPr>
            <a:xfrm>
              <a:off x="1996440" y="1859280"/>
              <a:ext cx="281142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7" name="Group 6"/>
            <p:cNvGrpSpPr/>
            <p:nvPr/>
          </p:nvGrpSpPr>
          <p:grpSpPr>
            <a:xfrm>
              <a:off x="2293620" y="0"/>
              <a:ext cx="2304499" cy="1156970"/>
              <a:chOff x="0" y="0"/>
              <a:chExt cx="2304499" cy="1156970"/>
            </a:xfrm>
          </p:grpSpPr>
          <p:sp>
            <p:nvSpPr>
              <p:cNvPr id="23" name="Rounded Rectangle 22"/>
              <p:cNvSpPr/>
              <p:nvPr/>
            </p:nvSpPr>
            <p:spPr>
              <a:xfrm>
                <a:off x="0" y="0"/>
                <a:ext cx="2304499" cy="1156970"/>
              </a:xfrm>
              <a:prstGeom prst="round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Emotion</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sp>
            <p:nvSpPr>
              <p:cNvPr id="24" name="Rectangle 23"/>
              <p:cNvSpPr/>
              <p:nvPr/>
            </p:nvSpPr>
            <p:spPr>
              <a:xfrm>
                <a:off x="79283" y="364703"/>
                <a:ext cx="993683" cy="2616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Valence</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sp>
            <p:nvSpPr>
              <p:cNvPr id="25" name="Rectangle 24"/>
              <p:cNvSpPr/>
              <p:nvPr/>
            </p:nvSpPr>
            <p:spPr>
              <a:xfrm>
                <a:off x="1141678" y="364703"/>
                <a:ext cx="998426" cy="261620"/>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Arousal</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cxnSp>
            <p:nvCxnSpPr>
              <p:cNvPr id="26" name="Elbow Connector 25"/>
              <p:cNvCxnSpPr/>
              <p:nvPr/>
            </p:nvCxnSpPr>
            <p:spPr>
              <a:xfrm>
                <a:off x="95140" y="623695"/>
                <a:ext cx="264277" cy="248421"/>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27" name="Double Brace 26"/>
              <p:cNvSpPr/>
              <p:nvPr/>
            </p:nvSpPr>
            <p:spPr>
              <a:xfrm>
                <a:off x="391130" y="660694"/>
                <a:ext cx="782262" cy="428129"/>
              </a:xfrm>
              <a:prstGeom prst="bracePair">
                <a:avLst/>
              </a:prstGeom>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Positive</a:t>
                </a:r>
                <a:br>
                  <a:rPr lang="en-US" sz="1400">
                    <a:effectLst/>
                    <a:ea typeface="Calibri" panose="020F0502020204030204" pitchFamily="34" charset="0"/>
                    <a:cs typeface="Arial" panose="020B0604020202020204" pitchFamily="34" charset="0"/>
                  </a:rPr>
                </a:br>
                <a:r>
                  <a:rPr lang="en-US" sz="1400">
                    <a:effectLst/>
                    <a:ea typeface="Calibri" panose="020F0502020204030204" pitchFamily="34" charset="0"/>
                    <a:cs typeface="Arial" panose="020B0604020202020204" pitchFamily="34" charset="0"/>
                  </a:rPr>
                  <a:t>Negative</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cxnSp>
            <p:nvCxnSpPr>
              <p:cNvPr id="28" name="Elbow Connector 27"/>
              <p:cNvCxnSpPr/>
              <p:nvPr/>
            </p:nvCxnSpPr>
            <p:spPr>
              <a:xfrm>
                <a:off x="1141678" y="623695"/>
                <a:ext cx="264160" cy="248285"/>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29" name="Double Brace 28"/>
              <p:cNvSpPr/>
              <p:nvPr/>
            </p:nvSpPr>
            <p:spPr>
              <a:xfrm>
                <a:off x="1437669" y="660694"/>
                <a:ext cx="781685" cy="427990"/>
              </a:xfrm>
              <a:prstGeom prst="bracePair">
                <a:avLst/>
              </a:prstGeom>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High</a:t>
                </a:r>
                <a:br>
                  <a:rPr lang="en-US" sz="1400">
                    <a:effectLst/>
                    <a:ea typeface="Calibri" panose="020F0502020204030204" pitchFamily="34" charset="0"/>
                    <a:cs typeface="Arial" panose="020B0604020202020204" pitchFamily="34" charset="0"/>
                  </a:rPr>
                </a:br>
                <a:r>
                  <a:rPr lang="en-US" sz="1400">
                    <a:effectLst/>
                    <a:ea typeface="Calibri" panose="020F0502020204030204" pitchFamily="34" charset="0"/>
                    <a:cs typeface="Arial" panose="020B0604020202020204" pitchFamily="34" charset="0"/>
                  </a:rPr>
                  <a:t>Low</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8" name="Group 7"/>
            <p:cNvGrpSpPr/>
            <p:nvPr/>
          </p:nvGrpSpPr>
          <p:grpSpPr>
            <a:xfrm>
              <a:off x="0" y="533400"/>
              <a:ext cx="1933575" cy="2669202"/>
              <a:chOff x="0" y="0"/>
              <a:chExt cx="1933575" cy="2669202"/>
            </a:xfrm>
          </p:grpSpPr>
          <p:sp>
            <p:nvSpPr>
              <p:cNvPr id="13" name="Rounded Rectangle 12"/>
              <p:cNvSpPr/>
              <p:nvPr/>
            </p:nvSpPr>
            <p:spPr>
              <a:xfrm>
                <a:off x="0" y="0"/>
                <a:ext cx="1933575" cy="2669202"/>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Advertisements</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sp>
            <p:nvSpPr>
              <p:cNvPr id="14" name="Rectangle 13"/>
              <p:cNvSpPr/>
              <p:nvPr/>
            </p:nvSpPr>
            <p:spPr>
              <a:xfrm>
                <a:off x="211422" y="369988"/>
                <a:ext cx="1552575" cy="2476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Position</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sp>
            <p:nvSpPr>
              <p:cNvPr id="15" name="Rectangle 14"/>
              <p:cNvSpPr/>
              <p:nvPr/>
            </p:nvSpPr>
            <p:spPr>
              <a:xfrm>
                <a:off x="211422" y="1120536"/>
                <a:ext cx="1552575" cy="24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Animation</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sp>
            <p:nvSpPr>
              <p:cNvPr id="16" name="Rectangle 15"/>
              <p:cNvSpPr/>
              <p:nvPr/>
            </p:nvSpPr>
            <p:spPr>
              <a:xfrm>
                <a:off x="211422" y="1886941"/>
                <a:ext cx="1552575" cy="247650"/>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dirty="0">
                    <a:effectLst/>
                    <a:ea typeface="Calibri" panose="020F0502020204030204" pitchFamily="34" charset="0"/>
                    <a:cs typeface="Arial" panose="020B0604020202020204" pitchFamily="34" charset="0"/>
                  </a:rPr>
                  <a:t>Frame Size</a:t>
                </a:r>
                <a:endParaRPr lang="en-US" sz="1400" dirty="0">
                  <a:effectLst/>
                  <a:latin typeface="Cambria" panose="02040503050406030204" pitchFamily="18" charset="0"/>
                  <a:ea typeface="Calibri" panose="020F0502020204030204" pitchFamily="34" charset="0"/>
                  <a:cs typeface="Arial" panose="020B0604020202020204" pitchFamily="34" charset="0"/>
                </a:endParaRPr>
              </a:p>
            </p:txBody>
          </p:sp>
          <p:cxnSp>
            <p:nvCxnSpPr>
              <p:cNvPr id="17" name="Elbow Connector 16"/>
              <p:cNvCxnSpPr/>
              <p:nvPr/>
            </p:nvCxnSpPr>
            <p:spPr>
              <a:xfrm>
                <a:off x="227279" y="618409"/>
                <a:ext cx="317133" cy="248421"/>
              </a:xfrm>
              <a:prstGeom prst="bentConnector3">
                <a:avLst/>
              </a:prstGeom>
              <a:ln>
                <a:tailEnd type="triangle"/>
              </a:ln>
            </p:spPr>
            <p:style>
              <a:lnRef idx="1">
                <a:schemeClr val="accent5"/>
              </a:lnRef>
              <a:fillRef idx="0">
                <a:schemeClr val="accent5"/>
              </a:fillRef>
              <a:effectRef idx="0">
                <a:schemeClr val="accent5"/>
              </a:effectRef>
              <a:fontRef idx="minor">
                <a:schemeClr val="tx1"/>
              </a:fontRef>
            </p:style>
          </p:cxnSp>
          <p:sp>
            <p:nvSpPr>
              <p:cNvPr id="18" name="Double Brace 17"/>
              <p:cNvSpPr/>
              <p:nvPr/>
            </p:nvSpPr>
            <p:spPr>
              <a:xfrm>
                <a:off x="581410" y="644837"/>
                <a:ext cx="1189249" cy="433415"/>
              </a:xfrm>
              <a:prstGeom prst="bracePair">
                <a:avLst/>
              </a:prstGeom>
            </p:spPr>
            <p:style>
              <a:lnRef idx="1">
                <a:schemeClr val="accent5"/>
              </a:lnRef>
              <a:fillRef idx="0">
                <a:schemeClr val="accent5"/>
              </a:fillRef>
              <a:effectRef idx="0">
                <a:schemeClr val="accent5"/>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marR="0">
                  <a:lnSpc>
                    <a:spcPct val="107000"/>
                  </a:lnSpc>
                  <a:spcBef>
                    <a:spcPts val="0"/>
                  </a:spcBef>
                  <a:spcAft>
                    <a:spcPts val="800"/>
                  </a:spcAft>
                </a:pPr>
                <a:r>
                  <a:rPr lang="en-US" sz="1400">
                    <a:effectLst/>
                    <a:ea typeface="Calibri" panose="020F0502020204030204" pitchFamily="34" charset="0"/>
                    <a:cs typeface="Arial" panose="020B0604020202020204" pitchFamily="34" charset="0"/>
                  </a:rPr>
                  <a:t>1: Outline</a:t>
                </a:r>
                <a:br>
                  <a:rPr lang="en-US" sz="1400">
                    <a:effectLst/>
                    <a:ea typeface="Calibri" panose="020F0502020204030204" pitchFamily="34" charset="0"/>
                    <a:cs typeface="Arial" panose="020B0604020202020204" pitchFamily="34" charset="0"/>
                  </a:rPr>
                </a:br>
                <a:r>
                  <a:rPr lang="en-US" sz="1400">
                    <a:effectLst/>
                    <a:ea typeface="Calibri" panose="020F0502020204030204" pitchFamily="34" charset="0"/>
                    <a:cs typeface="Arial" panose="020B0604020202020204" pitchFamily="34" charset="0"/>
                  </a:rPr>
                  <a:t>2: Inline</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cxnSp>
            <p:nvCxnSpPr>
              <p:cNvPr id="19" name="Elbow Connector 18"/>
              <p:cNvCxnSpPr/>
              <p:nvPr/>
            </p:nvCxnSpPr>
            <p:spPr>
              <a:xfrm>
                <a:off x="211422" y="1368957"/>
                <a:ext cx="316865" cy="24828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Double Brace 19"/>
              <p:cNvSpPr/>
              <p:nvPr/>
            </p:nvSpPr>
            <p:spPr>
              <a:xfrm>
                <a:off x="565554" y="1395385"/>
                <a:ext cx="1188720" cy="433070"/>
              </a:xfrm>
              <a:prstGeom prst="bracePair">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marR="0">
                  <a:lnSpc>
                    <a:spcPct val="107000"/>
                  </a:lnSpc>
                  <a:spcBef>
                    <a:spcPts val="0"/>
                  </a:spcBef>
                  <a:spcAft>
                    <a:spcPts val="800"/>
                  </a:spcAft>
                </a:pPr>
                <a:r>
                  <a:rPr lang="en-US" sz="1400">
                    <a:effectLst/>
                    <a:ea typeface="Calibri" panose="020F0502020204030204" pitchFamily="34" charset="0"/>
                    <a:cs typeface="Arial" panose="020B0604020202020204" pitchFamily="34" charset="0"/>
                  </a:rPr>
                  <a:t>1: Low</a:t>
                </a:r>
                <a:br>
                  <a:rPr lang="en-US" sz="1400">
                    <a:effectLst/>
                    <a:ea typeface="Calibri" panose="020F0502020204030204" pitchFamily="34" charset="0"/>
                    <a:cs typeface="Arial" panose="020B0604020202020204" pitchFamily="34" charset="0"/>
                  </a:rPr>
                </a:br>
                <a:r>
                  <a:rPr lang="en-US" sz="1400">
                    <a:effectLst/>
                    <a:ea typeface="Calibri" panose="020F0502020204030204" pitchFamily="34" charset="0"/>
                    <a:cs typeface="Arial" panose="020B0604020202020204" pitchFamily="34" charset="0"/>
                  </a:rPr>
                  <a:t>2: High (&gt;1fps)</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cxnSp>
            <p:nvCxnSpPr>
              <p:cNvPr id="21" name="Elbow Connector 20"/>
              <p:cNvCxnSpPr/>
              <p:nvPr/>
            </p:nvCxnSpPr>
            <p:spPr>
              <a:xfrm>
                <a:off x="211422" y="2135361"/>
                <a:ext cx="316865" cy="24828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Double Brace 21"/>
              <p:cNvSpPr/>
              <p:nvPr/>
            </p:nvSpPr>
            <p:spPr>
              <a:xfrm>
                <a:off x="565554" y="2161789"/>
                <a:ext cx="1188720" cy="433070"/>
              </a:xfrm>
              <a:prstGeom prst="bracePair">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1: Small</a:t>
                </a:r>
                <a:br>
                  <a:rPr lang="en-US" sz="1400">
                    <a:effectLst/>
                    <a:ea typeface="Calibri" panose="020F0502020204030204" pitchFamily="34" charset="0"/>
                    <a:cs typeface="Arial" panose="020B0604020202020204" pitchFamily="34" charset="0"/>
                  </a:rPr>
                </a:br>
                <a:r>
                  <a:rPr lang="en-US" sz="1400">
                    <a:effectLst/>
                    <a:ea typeface="Calibri" panose="020F0502020204030204" pitchFamily="34" charset="0"/>
                    <a:cs typeface="Arial" panose="020B0604020202020204" pitchFamily="34" charset="0"/>
                  </a:rPr>
                  <a:t>2: Large</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9" name="Group 8"/>
            <p:cNvGrpSpPr/>
            <p:nvPr/>
          </p:nvGrpSpPr>
          <p:grpSpPr>
            <a:xfrm>
              <a:off x="4815840" y="922020"/>
              <a:ext cx="2047164" cy="1745392"/>
              <a:chOff x="0" y="0"/>
              <a:chExt cx="2047164" cy="1745392"/>
            </a:xfrm>
          </p:grpSpPr>
          <p:sp>
            <p:nvSpPr>
              <p:cNvPr id="10" name="Cloud Callout 9"/>
              <p:cNvSpPr/>
              <p:nvPr/>
            </p:nvSpPr>
            <p:spPr>
              <a:xfrm>
                <a:off x="0" y="0"/>
                <a:ext cx="2047164" cy="1745392"/>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User’s Perception</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sp>
            <p:nvSpPr>
              <p:cNvPr id="11" name="Rectangle 10"/>
              <p:cNvSpPr/>
              <p:nvPr/>
            </p:nvSpPr>
            <p:spPr>
              <a:xfrm>
                <a:off x="218364" y="689212"/>
                <a:ext cx="1552575" cy="2476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Visual Attraction</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sp>
            <p:nvSpPr>
              <p:cNvPr id="12" name="Rectangle 11"/>
              <p:cNvSpPr/>
              <p:nvPr/>
            </p:nvSpPr>
            <p:spPr>
              <a:xfrm>
                <a:off x="218364" y="1023582"/>
                <a:ext cx="1552575" cy="24765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a:effectLst/>
                    <a:ea typeface="Calibri" panose="020F0502020204030204" pitchFamily="34" charset="0"/>
                    <a:cs typeface="Arial" panose="020B0604020202020204" pitchFamily="34" charset="0"/>
                  </a:rPr>
                  <a:t>Annoyance</a:t>
                </a:r>
                <a:endParaRPr lang="en-US" sz="1400">
                  <a:effectLst/>
                  <a:latin typeface="Cambria" panose="02040503050406030204" pitchFamily="18" charset="0"/>
                  <a:ea typeface="Calibri" panose="020F0502020204030204" pitchFamily="34" charset="0"/>
                  <a:cs typeface="Arial" panose="020B0604020202020204" pitchFamily="34" charset="0"/>
                </a:endParaRPr>
              </a:p>
            </p:txBody>
          </p:sp>
        </p:grpSp>
      </p:grpSp>
      <p:sp>
        <p:nvSpPr>
          <p:cNvPr id="3" name="Slide Number Placeholder 2"/>
          <p:cNvSpPr>
            <a:spLocks noGrp="1"/>
          </p:cNvSpPr>
          <p:nvPr>
            <p:ph type="sldNum" sz="quarter" idx="12"/>
          </p:nvPr>
        </p:nvSpPr>
        <p:spPr/>
        <p:txBody>
          <a:bodyPr/>
          <a:lstStyle/>
          <a:p>
            <a:fld id="{A7F8E3F6-DE14-48B2-B2BC-6FABA9630FB8}" type="slidenum">
              <a:rPr lang="en-US" smtClean="0"/>
              <a:t>35</a:t>
            </a:fld>
            <a:endParaRPr lang="en-US"/>
          </a:p>
        </p:txBody>
      </p:sp>
    </p:spTree>
    <p:extLst>
      <p:ext uri="{BB962C8B-B14F-4D97-AF65-F5344CB8AC3E}">
        <p14:creationId xmlns:p14="http://schemas.microsoft.com/office/powerpoint/2010/main" val="222246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3" name="Content Placeholder 2"/>
          <p:cNvSpPr>
            <a:spLocks noGrp="1"/>
          </p:cNvSpPr>
          <p:nvPr>
            <p:ph sz="half" idx="1"/>
          </p:nvPr>
        </p:nvSpPr>
        <p:spPr>
          <a:xfrm>
            <a:off x="1295400" y="1828799"/>
            <a:ext cx="9601200" cy="4581939"/>
          </a:xfrm>
        </p:spPr>
        <p:txBody>
          <a:bodyPr>
            <a:normAutofit lnSpcReduction="10000"/>
          </a:bodyPr>
          <a:lstStyle/>
          <a:p>
            <a:pPr lvl="0">
              <a:lnSpc>
                <a:spcPct val="100000"/>
              </a:lnSpc>
            </a:pPr>
            <a:r>
              <a:rPr lang="en-US" dirty="0"/>
              <a:t>To address the research question, a survey is designed based on the study framework.</a:t>
            </a:r>
          </a:p>
          <a:p>
            <a:pPr lvl="0">
              <a:lnSpc>
                <a:spcPct val="100000"/>
              </a:lnSpc>
            </a:pPr>
            <a:r>
              <a:rPr lang="en-US" dirty="0"/>
              <a:t>This survey questions the user’s idea about intrusiveness/saliency and annoyance of 12 different forms of advertisement presentations.</a:t>
            </a:r>
          </a:p>
          <a:p>
            <a:pPr lvl="0">
              <a:lnSpc>
                <a:spcPct val="100000"/>
              </a:lnSpc>
            </a:pPr>
            <a:r>
              <a:rPr lang="en-US" dirty="0"/>
              <a:t>These 12 cases were selected based on three features of ad presentation.</a:t>
            </a:r>
          </a:p>
          <a:p>
            <a:pPr lvl="0">
              <a:lnSpc>
                <a:spcPct val="100000"/>
              </a:lnSpc>
            </a:pPr>
            <a:r>
              <a:rPr lang="en-US" dirty="0"/>
              <a:t>Cases were presented in a random order.</a:t>
            </a:r>
          </a:p>
          <a:p>
            <a:pPr lvl="0">
              <a:lnSpc>
                <a:spcPct val="100000"/>
              </a:lnSpc>
            </a:pPr>
            <a:r>
              <a:rPr lang="en-US" dirty="0"/>
              <a:t>This survey also asks the user’s emotion explicitly (self-reported emotion) based on the PAM model.</a:t>
            </a:r>
          </a:p>
        </p:txBody>
      </p:sp>
      <p:sp>
        <p:nvSpPr>
          <p:cNvPr id="4" name="Slide Number Placeholder 3"/>
          <p:cNvSpPr>
            <a:spLocks noGrp="1"/>
          </p:cNvSpPr>
          <p:nvPr>
            <p:ph type="sldNum" sz="quarter" idx="12"/>
          </p:nvPr>
        </p:nvSpPr>
        <p:spPr/>
        <p:txBody>
          <a:bodyPr/>
          <a:lstStyle/>
          <a:p>
            <a:fld id="{A7F8E3F6-DE14-48B2-B2BC-6FABA9630FB8}" type="slidenum">
              <a:rPr lang="en-US" smtClean="0"/>
              <a:t>36</a:t>
            </a:fld>
            <a:endParaRPr lang="en-US"/>
          </a:p>
        </p:txBody>
      </p:sp>
    </p:spTree>
    <p:extLst>
      <p:ext uri="{BB962C8B-B14F-4D97-AF65-F5344CB8AC3E}">
        <p14:creationId xmlns:p14="http://schemas.microsoft.com/office/powerpoint/2010/main" val="28718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Cases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3695026"/>
              </p:ext>
            </p:extLst>
          </p:nvPr>
        </p:nvGraphicFramePr>
        <p:xfrm>
          <a:off x="1732548" y="1657353"/>
          <a:ext cx="8325853" cy="4773060"/>
        </p:xfrm>
        <a:graphic>
          <a:graphicData uri="http://schemas.openxmlformats.org/drawingml/2006/table">
            <a:tbl>
              <a:tblPr firstRow="1" firstCol="1" bandRow="1">
                <a:tableStyleId>{2D5ABB26-0587-4C30-8999-92F81FD0307C}</a:tableStyleId>
              </a:tblPr>
              <a:tblGrid>
                <a:gridCol w="1570626">
                  <a:extLst>
                    <a:ext uri="{9D8B030D-6E8A-4147-A177-3AD203B41FA5}">
                      <a16:colId xmlns:a16="http://schemas.microsoft.com/office/drawing/2014/main" val="2781301989"/>
                    </a:ext>
                  </a:extLst>
                </a:gridCol>
                <a:gridCol w="982709">
                  <a:extLst>
                    <a:ext uri="{9D8B030D-6E8A-4147-A177-3AD203B41FA5}">
                      <a16:colId xmlns:a16="http://schemas.microsoft.com/office/drawing/2014/main" val="434795319"/>
                    </a:ext>
                  </a:extLst>
                </a:gridCol>
                <a:gridCol w="1796851">
                  <a:extLst>
                    <a:ext uri="{9D8B030D-6E8A-4147-A177-3AD203B41FA5}">
                      <a16:colId xmlns:a16="http://schemas.microsoft.com/office/drawing/2014/main" val="3022852156"/>
                    </a:ext>
                  </a:extLst>
                </a:gridCol>
                <a:gridCol w="2017422">
                  <a:extLst>
                    <a:ext uri="{9D8B030D-6E8A-4147-A177-3AD203B41FA5}">
                      <a16:colId xmlns:a16="http://schemas.microsoft.com/office/drawing/2014/main" val="99396557"/>
                    </a:ext>
                  </a:extLst>
                </a:gridCol>
                <a:gridCol w="1129756">
                  <a:extLst>
                    <a:ext uri="{9D8B030D-6E8A-4147-A177-3AD203B41FA5}">
                      <a16:colId xmlns:a16="http://schemas.microsoft.com/office/drawing/2014/main" val="1995432972"/>
                    </a:ext>
                  </a:extLst>
                </a:gridCol>
                <a:gridCol w="828489">
                  <a:extLst>
                    <a:ext uri="{9D8B030D-6E8A-4147-A177-3AD203B41FA5}">
                      <a16:colId xmlns:a16="http://schemas.microsoft.com/office/drawing/2014/main" val="431589491"/>
                    </a:ext>
                  </a:extLst>
                </a:gridCol>
              </a:tblGrid>
              <a:tr h="534641">
                <a:tc>
                  <a:txBody>
                    <a:bodyPr/>
                    <a:lstStyle/>
                    <a:p>
                      <a:pPr marL="0" marR="0">
                        <a:lnSpc>
                          <a:spcPct val="107000"/>
                        </a:lnSpc>
                        <a:spcBef>
                          <a:spcPts val="0"/>
                        </a:spcBef>
                        <a:spcAft>
                          <a:spcPts val="0"/>
                        </a:spcAft>
                      </a:pPr>
                      <a:r>
                        <a:rPr lang="en-US" sz="1400" b="1" dirty="0">
                          <a:solidFill>
                            <a:schemeClr val="bg1"/>
                          </a:solidFill>
                          <a:effectLst/>
                        </a:rPr>
                        <a:t>Ad Type</a:t>
                      </a:r>
                      <a:endParaRPr lang="en-US" sz="1400" b="1" dirty="0">
                        <a:solidFill>
                          <a:schemeClr val="bg1"/>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400" b="1">
                          <a:solidFill>
                            <a:schemeClr val="bg1"/>
                          </a:solidFill>
                          <a:effectLst/>
                        </a:rPr>
                        <a:t>In/Out-line</a:t>
                      </a:r>
                      <a:endParaRPr lang="en-US" sz="1400" b="1">
                        <a:solidFill>
                          <a:schemeClr val="bg1"/>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400" b="1" dirty="0">
                          <a:solidFill>
                            <a:schemeClr val="bg1"/>
                          </a:solidFill>
                          <a:effectLst/>
                        </a:rPr>
                        <a:t>Position</a:t>
                      </a:r>
                      <a:endParaRPr lang="en-US" sz="1400" b="1" dirty="0">
                        <a:solidFill>
                          <a:schemeClr val="bg1"/>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400" b="1">
                          <a:solidFill>
                            <a:schemeClr val="bg1"/>
                          </a:solidFill>
                          <a:effectLst/>
                        </a:rPr>
                        <a:t>Animation</a:t>
                      </a:r>
                      <a:endParaRPr lang="en-US" sz="1400" b="1">
                        <a:solidFill>
                          <a:schemeClr val="bg1"/>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400" b="1">
                          <a:solidFill>
                            <a:schemeClr val="bg1"/>
                          </a:solidFill>
                          <a:effectLst/>
                        </a:rPr>
                        <a:t>Frame Size</a:t>
                      </a:r>
                      <a:endParaRPr lang="en-US" sz="1400" b="1">
                        <a:solidFill>
                          <a:schemeClr val="bg1"/>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400" b="1" dirty="0">
                          <a:solidFill>
                            <a:schemeClr val="bg1"/>
                          </a:solidFill>
                          <a:effectLst/>
                        </a:rPr>
                        <a:t>Case #</a:t>
                      </a:r>
                      <a:endParaRPr lang="en-US" sz="1400" b="1" dirty="0">
                        <a:solidFill>
                          <a:schemeClr val="bg1"/>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2653814234"/>
                  </a:ext>
                </a:extLst>
              </a:tr>
              <a:tr h="261454">
                <a:tc>
                  <a:txBody>
                    <a:bodyPr/>
                    <a:lstStyle/>
                    <a:p>
                      <a:pPr marL="0" marR="0">
                        <a:lnSpc>
                          <a:spcPct val="107000"/>
                        </a:lnSpc>
                        <a:spcBef>
                          <a:spcPts val="0"/>
                        </a:spcBef>
                        <a:spcAft>
                          <a:spcPts val="0"/>
                        </a:spcAft>
                      </a:pPr>
                      <a:r>
                        <a:rPr lang="en-US" sz="1400">
                          <a:effectLst/>
                        </a:rPr>
                        <a:t>Horizontal</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1316355244"/>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Outline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Top – Bottom</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1</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09441908"/>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Outline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Top</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Big Size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5</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69678739"/>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Outline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Bottom (fixed)</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6</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03485157"/>
                  </a:ext>
                </a:extLst>
              </a:tr>
              <a:tr h="261454">
                <a:tc>
                  <a:txBody>
                    <a:bodyPr/>
                    <a:lstStyle/>
                    <a:p>
                      <a:pPr marL="0" marR="0">
                        <a:lnSpc>
                          <a:spcPct val="107000"/>
                        </a:lnSpc>
                        <a:spcBef>
                          <a:spcPts val="0"/>
                        </a:spcBef>
                        <a:spcAft>
                          <a:spcPts val="0"/>
                        </a:spcAft>
                      </a:pPr>
                      <a:r>
                        <a:rPr lang="en-US" sz="1400">
                          <a:effectLst/>
                        </a:rPr>
                        <a:t>Vertical</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3306040171"/>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rPr>
                        <a:t>Outline</a:t>
                      </a:r>
                      <a:endParaRPr lang="en-US" sz="14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Right – Left (fixed)</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Skyscraper</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3</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127305"/>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Outline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Right – Left (Fly-in)</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Low/Medium</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Skyscraper</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8</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18680141"/>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Outline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Right – Left (Fly-in)</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High</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Skyscraper</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9</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76581348"/>
                  </a:ext>
                </a:extLst>
              </a:tr>
              <a:tr h="261454">
                <a:tc>
                  <a:txBody>
                    <a:bodyPr/>
                    <a:lstStyle/>
                    <a:p>
                      <a:pPr marL="0" marR="0">
                        <a:lnSpc>
                          <a:spcPct val="107000"/>
                        </a:lnSpc>
                        <a:spcBef>
                          <a:spcPts val="0"/>
                        </a:spcBef>
                        <a:spcAft>
                          <a:spcPts val="0"/>
                        </a:spcAft>
                      </a:pPr>
                      <a:r>
                        <a:rPr lang="en-US" sz="1400">
                          <a:effectLst/>
                        </a:rPr>
                        <a:t>Square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2"/>
                    </a:solidFill>
                  </a:tcPr>
                </a:tc>
                <a:extLst>
                  <a:ext uri="{0D108BD9-81ED-4DB2-BD59-A6C34878D82A}">
                    <a16:rowId xmlns:a16="http://schemas.microsoft.com/office/drawing/2014/main" val="3828000502"/>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Outline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Right – Left (fixed)</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Skyscraper</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2</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80201970"/>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Inline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Middle of text</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4</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60347861"/>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Inline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Middle of text</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High (Video) – Muted</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10</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32408370"/>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Inline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Middle of text</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High (Video) – Sound</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12</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36569854"/>
                  </a:ext>
                </a:extLst>
              </a:tr>
              <a:tr h="316609">
                <a:tc>
                  <a:txBody>
                    <a:bodyPr/>
                    <a:lstStyle/>
                    <a:p>
                      <a:pPr marL="0" marR="0">
                        <a:lnSpc>
                          <a:spcPct val="107000"/>
                        </a:lnSpc>
                        <a:spcBef>
                          <a:spcPts val="0"/>
                        </a:spcBef>
                        <a:spcAft>
                          <a:spcPts val="0"/>
                        </a:spcAft>
                      </a:pPr>
                      <a:r>
                        <a:rPr lang="en-US" sz="1400">
                          <a:effectLst/>
                        </a:rPr>
                        <a:t>Full / Half Screen</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3234619608"/>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Outline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Middle/Center</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Half Screen</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7</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53972779"/>
                  </a:ext>
                </a:extLst>
              </a:tr>
              <a:tr h="261454">
                <a:tc>
                  <a:txBody>
                    <a:bodyPr/>
                    <a:lstStyle/>
                    <a:p>
                      <a:pPr marL="0" marR="0">
                        <a:lnSpc>
                          <a:spcPct val="107000"/>
                        </a:lnSpc>
                        <a:spcBef>
                          <a:spcPts val="0"/>
                        </a:spcBef>
                        <a:spcAft>
                          <a:spcPts val="0"/>
                        </a:spcAft>
                      </a:pPr>
                      <a:r>
                        <a:rPr lang="en-US" sz="1400">
                          <a:effectLst/>
                        </a:rPr>
                        <a:t> </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Outline</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Page Transition</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Low/Medium</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Full Screen</a:t>
                      </a:r>
                      <a:endParaRPr lang="en-US" sz="14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rPr>
                        <a:t>11</a:t>
                      </a:r>
                      <a:endParaRPr lang="en-US" sz="14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86187105"/>
                  </a:ext>
                </a:extLst>
              </a:tr>
            </a:tbl>
          </a:graphicData>
        </a:graphic>
      </p:graphicFrame>
      <p:sp>
        <p:nvSpPr>
          <p:cNvPr id="3" name="Slide Number Placeholder 2"/>
          <p:cNvSpPr>
            <a:spLocks noGrp="1"/>
          </p:cNvSpPr>
          <p:nvPr>
            <p:ph type="sldNum" sz="quarter" idx="12"/>
          </p:nvPr>
        </p:nvSpPr>
        <p:spPr/>
        <p:txBody>
          <a:bodyPr/>
          <a:lstStyle/>
          <a:p>
            <a:fld id="{A7F8E3F6-DE14-48B2-B2BC-6FABA9630FB8}" type="slidenum">
              <a:rPr lang="en-US" smtClean="0"/>
              <a:t>37</a:t>
            </a:fld>
            <a:endParaRPr lang="en-US"/>
          </a:p>
        </p:txBody>
      </p:sp>
    </p:spTree>
    <p:extLst>
      <p:ext uri="{BB962C8B-B14F-4D97-AF65-F5344CB8AC3E}">
        <p14:creationId xmlns:p14="http://schemas.microsoft.com/office/powerpoint/2010/main" val="323234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 Selection based on PAM model</a:t>
            </a:r>
          </a:p>
        </p:txBody>
      </p:sp>
      <p:pic>
        <p:nvPicPr>
          <p:cNvPr id="4098" name="Picture 2" descr="http://studiolab.ide.tudelft.nl/diopd/wp-content/uploads/2012/12/PAM-eight-expressions-620x4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118" y="1687428"/>
            <a:ext cx="7163087" cy="501416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295400" y="1828800"/>
            <a:ext cx="4551947" cy="4343400"/>
          </a:xfrm>
        </p:spPr>
        <p:txBody>
          <a:bodyPr/>
          <a:lstStyle/>
          <a:p>
            <a:pPr marL="0" indent="0">
              <a:lnSpc>
                <a:spcPct val="100000"/>
              </a:lnSpc>
              <a:buNone/>
            </a:pPr>
            <a:r>
              <a:rPr lang="en-US" dirty="0"/>
              <a:t>Selecting an emotion based on PAM model from a list of 9 Emotions including “Neutral”.</a:t>
            </a:r>
          </a:p>
          <a:p>
            <a:pPr marL="0" indent="0">
              <a:lnSpc>
                <a:spcPct val="100000"/>
              </a:lnSpc>
              <a:buNone/>
            </a:pPr>
            <a:r>
              <a:rPr lang="en-US" dirty="0"/>
              <a:t>These 9 emotions are clustered in terms of valence and arousal.</a:t>
            </a:r>
          </a:p>
        </p:txBody>
      </p:sp>
      <p:sp>
        <p:nvSpPr>
          <p:cNvPr id="4" name="Slide Number Placeholder 3"/>
          <p:cNvSpPr>
            <a:spLocks noGrp="1"/>
          </p:cNvSpPr>
          <p:nvPr>
            <p:ph type="sldNum" sz="quarter" idx="12"/>
          </p:nvPr>
        </p:nvSpPr>
        <p:spPr/>
        <p:txBody>
          <a:bodyPr/>
          <a:lstStyle/>
          <a:p>
            <a:fld id="{A7F8E3F6-DE14-48B2-B2BC-6FABA9630FB8}" type="slidenum">
              <a:rPr lang="en-US" smtClean="0"/>
              <a:t>38</a:t>
            </a:fld>
            <a:endParaRPr lang="en-US"/>
          </a:p>
        </p:txBody>
      </p:sp>
    </p:spTree>
    <p:extLst>
      <p:ext uri="{BB962C8B-B14F-4D97-AF65-F5344CB8AC3E}">
        <p14:creationId xmlns:p14="http://schemas.microsoft.com/office/powerpoint/2010/main" val="70008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Questions</a:t>
            </a:r>
          </a:p>
        </p:txBody>
      </p:sp>
      <p:sp>
        <p:nvSpPr>
          <p:cNvPr id="3" name="Content Placeholder 2"/>
          <p:cNvSpPr>
            <a:spLocks noGrp="1"/>
          </p:cNvSpPr>
          <p:nvPr>
            <p:ph idx="1"/>
          </p:nvPr>
        </p:nvSpPr>
        <p:spPr/>
        <p:txBody>
          <a:bodyPr>
            <a:normAutofit/>
          </a:bodyPr>
          <a:lstStyle/>
          <a:p>
            <a:pPr lvl="0">
              <a:lnSpc>
                <a:spcPct val="100000"/>
              </a:lnSpc>
            </a:pPr>
            <a:r>
              <a:rPr lang="en-US" dirty="0"/>
              <a:t>Q1) How much does the presented advertisement attract your attention?</a:t>
            </a:r>
          </a:p>
          <a:p>
            <a:pPr lvl="0">
              <a:lnSpc>
                <a:spcPct val="100000"/>
              </a:lnSpc>
            </a:pPr>
            <a:r>
              <a:rPr lang="en-US" dirty="0"/>
              <a:t>Q2) How much does the presented type of advertisement annoy you?</a:t>
            </a:r>
          </a:p>
          <a:p>
            <a:pPr lvl="0">
              <a:lnSpc>
                <a:spcPct val="100000"/>
              </a:lnSpc>
            </a:pPr>
            <a:r>
              <a:rPr lang="en-US" dirty="0"/>
              <a:t>Q3) How much does the presented type of advertisement distract your concentration (focus) on the main content?</a:t>
            </a:r>
          </a:p>
          <a:p>
            <a:pPr lvl="0">
              <a:lnSpc>
                <a:spcPct val="100000"/>
              </a:lnSpc>
            </a:pPr>
            <a:r>
              <a:rPr lang="en-US" dirty="0"/>
              <a:t>Q4) If this type of advertisement is being shown frequently, how much does it make a </a:t>
            </a:r>
            <a:r>
              <a:rPr lang="en-US" b="1" u="sng" dirty="0"/>
              <a:t>negative</a:t>
            </a:r>
            <a:r>
              <a:rPr lang="en-US" dirty="0"/>
              <a:t> perception/attitude towards the product/service/brand?</a:t>
            </a:r>
          </a:p>
        </p:txBody>
      </p:sp>
      <p:sp>
        <p:nvSpPr>
          <p:cNvPr id="4" name="Slide Number Placeholder 3"/>
          <p:cNvSpPr>
            <a:spLocks noGrp="1"/>
          </p:cNvSpPr>
          <p:nvPr>
            <p:ph type="sldNum" sz="quarter" idx="12"/>
          </p:nvPr>
        </p:nvSpPr>
        <p:spPr/>
        <p:txBody>
          <a:bodyPr/>
          <a:lstStyle/>
          <a:p>
            <a:fld id="{A7F8E3F6-DE14-48B2-B2BC-6FABA9630FB8}" type="slidenum">
              <a:rPr lang="en-US" smtClean="0"/>
              <a:t>39</a:t>
            </a:fld>
            <a:endParaRPr lang="en-US"/>
          </a:p>
        </p:txBody>
      </p:sp>
    </p:spTree>
    <p:extLst>
      <p:ext uri="{BB962C8B-B14F-4D97-AF65-F5344CB8AC3E}">
        <p14:creationId xmlns:p14="http://schemas.microsoft.com/office/powerpoint/2010/main" val="197958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295400" y="1828800"/>
            <a:ext cx="9601200" cy="4857750"/>
          </a:xfrm>
        </p:spPr>
        <p:txBody>
          <a:bodyPr>
            <a:normAutofit fontScale="92500" lnSpcReduction="10000"/>
          </a:bodyPr>
          <a:lstStyle/>
          <a:p>
            <a:r>
              <a:rPr lang="en-US" dirty="0"/>
              <a:t>Recommender Systems</a:t>
            </a:r>
          </a:p>
          <a:p>
            <a:r>
              <a:rPr lang="en-US" dirty="0"/>
              <a:t>Computational Advertising</a:t>
            </a:r>
          </a:p>
          <a:p>
            <a:r>
              <a:rPr lang="en-US" dirty="0"/>
              <a:t>Affective Computing</a:t>
            </a:r>
          </a:p>
          <a:p>
            <a:r>
              <a:rPr lang="en-US" dirty="0"/>
              <a:t>Problem Statement</a:t>
            </a:r>
          </a:p>
          <a:p>
            <a:r>
              <a:rPr lang="en-US" dirty="0"/>
              <a:t>Research Questions / Objectives</a:t>
            </a:r>
          </a:p>
          <a:p>
            <a:r>
              <a:rPr lang="en-US" dirty="0"/>
              <a:t>Methodology</a:t>
            </a:r>
          </a:p>
          <a:p>
            <a:r>
              <a:rPr lang="en-US" dirty="0"/>
              <a:t>Results</a:t>
            </a:r>
          </a:p>
          <a:p>
            <a:r>
              <a:rPr lang="en-US" dirty="0"/>
              <a:t>Conclusions &amp; Future Work</a:t>
            </a:r>
          </a:p>
          <a:p>
            <a:r>
              <a:rPr lang="en-US" dirty="0"/>
              <a:t>References</a:t>
            </a:r>
          </a:p>
          <a:p>
            <a:r>
              <a:rPr lang="en-US" dirty="0"/>
              <a:t>Q&amp;A</a:t>
            </a:r>
          </a:p>
        </p:txBody>
      </p:sp>
      <p:sp>
        <p:nvSpPr>
          <p:cNvPr id="4" name="Slide Number Placeholder 3"/>
          <p:cNvSpPr>
            <a:spLocks noGrp="1"/>
          </p:cNvSpPr>
          <p:nvPr>
            <p:ph type="sldNum" sz="quarter" idx="12"/>
          </p:nvPr>
        </p:nvSpPr>
        <p:spPr/>
        <p:txBody>
          <a:bodyPr/>
          <a:lstStyle/>
          <a:p>
            <a:fld id="{A7F8E3F6-DE14-48B2-B2BC-6FABA9630FB8}" type="slidenum">
              <a:rPr lang="en-US" smtClean="0"/>
              <a:t>4</a:t>
            </a:fld>
            <a:endParaRPr lang="en-US"/>
          </a:p>
        </p:txBody>
      </p:sp>
    </p:spTree>
    <p:extLst>
      <p:ext uri="{BB962C8B-B14F-4D97-AF65-F5344CB8AC3E}">
        <p14:creationId xmlns:p14="http://schemas.microsoft.com/office/powerpoint/2010/main" val="145061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Questions</a:t>
            </a:r>
          </a:p>
        </p:txBody>
      </p:sp>
      <p:sp>
        <p:nvSpPr>
          <p:cNvPr id="3" name="Content Placeholder 2"/>
          <p:cNvSpPr>
            <a:spLocks noGrp="1"/>
          </p:cNvSpPr>
          <p:nvPr>
            <p:ph idx="1"/>
          </p:nvPr>
        </p:nvSpPr>
        <p:spPr/>
        <p:txBody>
          <a:bodyPr>
            <a:normAutofit/>
          </a:bodyPr>
          <a:lstStyle/>
          <a:p>
            <a:pPr lvl="0"/>
            <a:r>
              <a:rPr lang="en-US" b="1" dirty="0"/>
              <a:t>Q1 and Q3: Visual Intrusiveness</a:t>
            </a:r>
          </a:p>
          <a:p>
            <a:pPr lvl="0"/>
            <a:r>
              <a:rPr lang="en-US" b="1" dirty="0"/>
              <a:t>Q2 and Q4: Annoyance</a:t>
            </a:r>
          </a:p>
          <a:p>
            <a:pPr lvl="0"/>
            <a:endParaRPr lang="en-US" dirty="0"/>
          </a:p>
          <a:p>
            <a:pPr marL="0" lvl="0" indent="0">
              <a:buNone/>
            </a:pPr>
            <a:r>
              <a:rPr lang="en-US" dirty="0"/>
              <a:t>Answers in scale of 1 to 5</a:t>
            </a:r>
          </a:p>
          <a:p>
            <a:pPr marL="0" lvl="0" indent="0">
              <a:buNone/>
            </a:pPr>
            <a:r>
              <a:rPr lang="en-US" dirty="0"/>
              <a:t>1: Very low; 3: Medium; and 5: Very high.</a:t>
            </a:r>
          </a:p>
        </p:txBody>
      </p:sp>
      <p:sp>
        <p:nvSpPr>
          <p:cNvPr id="4" name="Slide Number Placeholder 3"/>
          <p:cNvSpPr>
            <a:spLocks noGrp="1"/>
          </p:cNvSpPr>
          <p:nvPr>
            <p:ph type="sldNum" sz="quarter" idx="12"/>
          </p:nvPr>
        </p:nvSpPr>
        <p:spPr/>
        <p:txBody>
          <a:bodyPr/>
          <a:lstStyle/>
          <a:p>
            <a:fld id="{A7F8E3F6-DE14-48B2-B2BC-6FABA9630FB8}" type="slidenum">
              <a:rPr lang="en-US" smtClean="0"/>
              <a:t>40</a:t>
            </a:fld>
            <a:endParaRPr lang="en-US"/>
          </a:p>
        </p:txBody>
      </p:sp>
    </p:spTree>
    <p:extLst>
      <p:ext uri="{BB962C8B-B14F-4D97-AF65-F5344CB8AC3E}">
        <p14:creationId xmlns:p14="http://schemas.microsoft.com/office/powerpoint/2010/main" val="543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Demographic and Emotions Distribution</a:t>
            </a:r>
          </a:p>
        </p:txBody>
      </p:sp>
      <p:graphicFrame>
        <p:nvGraphicFramePr>
          <p:cNvPr id="4" name="Chart 3"/>
          <p:cNvGraphicFramePr/>
          <p:nvPr>
            <p:extLst>
              <p:ext uri="{D42A27DB-BD31-4B8C-83A1-F6EECF244321}">
                <p14:modId xmlns:p14="http://schemas.microsoft.com/office/powerpoint/2010/main" val="3677615516"/>
              </p:ext>
            </p:extLst>
          </p:nvPr>
        </p:nvGraphicFramePr>
        <p:xfrm>
          <a:off x="-1" y="1552575"/>
          <a:ext cx="5153026" cy="53054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934529867"/>
              </p:ext>
            </p:extLst>
          </p:nvPr>
        </p:nvGraphicFramePr>
        <p:xfrm>
          <a:off x="5153025" y="1552575"/>
          <a:ext cx="7038975" cy="5096744"/>
        </p:xfrm>
        <a:graphic>
          <a:graphicData uri="http://schemas.openxmlformats.org/drawingml/2006/chart">
            <c:chart xmlns:c="http://schemas.openxmlformats.org/drawingml/2006/chart" xmlns:r="http://schemas.openxmlformats.org/officeDocument/2006/relationships" r:id="rId4"/>
          </a:graphicData>
        </a:graphic>
      </p:graphicFrame>
      <p:sp>
        <p:nvSpPr>
          <p:cNvPr id="13" name="Left Brace 12"/>
          <p:cNvSpPr/>
          <p:nvPr/>
        </p:nvSpPr>
        <p:spPr>
          <a:xfrm rot="5400000">
            <a:off x="6684066" y="3836508"/>
            <a:ext cx="422412" cy="123742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Left Brace 13"/>
          <p:cNvSpPr/>
          <p:nvPr/>
        </p:nvSpPr>
        <p:spPr>
          <a:xfrm rot="5400000">
            <a:off x="8218005" y="1603515"/>
            <a:ext cx="422412" cy="123742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Left Brace 14"/>
          <p:cNvSpPr/>
          <p:nvPr/>
        </p:nvSpPr>
        <p:spPr>
          <a:xfrm rot="5400000">
            <a:off x="9641785" y="3625302"/>
            <a:ext cx="422412" cy="123742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Left Brace 15"/>
          <p:cNvSpPr/>
          <p:nvPr/>
        </p:nvSpPr>
        <p:spPr>
          <a:xfrm rot="5400000">
            <a:off x="11080475" y="4873491"/>
            <a:ext cx="422412" cy="123742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Left Brace 17"/>
          <p:cNvSpPr/>
          <p:nvPr/>
        </p:nvSpPr>
        <p:spPr>
          <a:xfrm rot="5400000">
            <a:off x="5659194" y="3502406"/>
            <a:ext cx="268359" cy="4793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A7F8E3F6-DE14-48B2-B2BC-6FABA9630FB8}" type="slidenum">
              <a:rPr lang="en-US" smtClean="0"/>
              <a:t>41</a:t>
            </a:fld>
            <a:endParaRPr lang="en-US"/>
          </a:p>
        </p:txBody>
      </p:sp>
    </p:spTree>
    <p:extLst>
      <p:ext uri="{BB962C8B-B14F-4D97-AF65-F5344CB8AC3E}">
        <p14:creationId xmlns:p14="http://schemas.microsoft.com/office/powerpoint/2010/main" val="417112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Raw Data and Answers Correlation</a:t>
            </a:r>
          </a:p>
        </p:txBody>
      </p:sp>
      <p:graphicFrame>
        <p:nvGraphicFramePr>
          <p:cNvPr id="4" name="Chart 3"/>
          <p:cNvGraphicFramePr/>
          <p:nvPr>
            <p:extLst>
              <p:ext uri="{D42A27DB-BD31-4B8C-83A1-F6EECF244321}">
                <p14:modId xmlns:p14="http://schemas.microsoft.com/office/powerpoint/2010/main" val="753402715"/>
              </p:ext>
            </p:extLst>
          </p:nvPr>
        </p:nvGraphicFramePr>
        <p:xfrm>
          <a:off x="0" y="1534477"/>
          <a:ext cx="3400424" cy="26469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1214273202"/>
              </p:ext>
            </p:extLst>
          </p:nvPr>
        </p:nvGraphicFramePr>
        <p:xfrm>
          <a:off x="3400423" y="1534476"/>
          <a:ext cx="3238501" cy="25803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3604633299"/>
              </p:ext>
            </p:extLst>
          </p:nvPr>
        </p:nvGraphicFramePr>
        <p:xfrm>
          <a:off x="1" y="4181475"/>
          <a:ext cx="3400422" cy="26765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p:nvPr>
            <p:extLst>
              <p:ext uri="{D42A27DB-BD31-4B8C-83A1-F6EECF244321}">
                <p14:modId xmlns:p14="http://schemas.microsoft.com/office/powerpoint/2010/main" val="2932282848"/>
              </p:ext>
            </p:extLst>
          </p:nvPr>
        </p:nvGraphicFramePr>
        <p:xfrm>
          <a:off x="3400422" y="4114799"/>
          <a:ext cx="3238501" cy="27136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96554752"/>
              </p:ext>
            </p:extLst>
          </p:nvPr>
        </p:nvGraphicFramePr>
        <p:xfrm>
          <a:off x="6877040" y="4114799"/>
          <a:ext cx="4972055" cy="2092268"/>
        </p:xfrm>
        <a:graphic>
          <a:graphicData uri="http://schemas.openxmlformats.org/drawingml/2006/table">
            <a:tbl>
              <a:tblPr firstRow="1" firstCol="1" bandRow="1">
                <a:tableStyleId>{5C22544A-7EE6-4342-B048-85BDC9FD1C3A}</a:tableStyleId>
              </a:tblPr>
              <a:tblGrid>
                <a:gridCol w="994411">
                  <a:extLst>
                    <a:ext uri="{9D8B030D-6E8A-4147-A177-3AD203B41FA5}">
                      <a16:colId xmlns:a16="http://schemas.microsoft.com/office/drawing/2014/main" val="3636995787"/>
                    </a:ext>
                  </a:extLst>
                </a:gridCol>
                <a:gridCol w="994411">
                  <a:extLst>
                    <a:ext uri="{9D8B030D-6E8A-4147-A177-3AD203B41FA5}">
                      <a16:colId xmlns:a16="http://schemas.microsoft.com/office/drawing/2014/main" val="332616128"/>
                    </a:ext>
                  </a:extLst>
                </a:gridCol>
                <a:gridCol w="994411">
                  <a:extLst>
                    <a:ext uri="{9D8B030D-6E8A-4147-A177-3AD203B41FA5}">
                      <a16:colId xmlns:a16="http://schemas.microsoft.com/office/drawing/2014/main" val="3033517000"/>
                    </a:ext>
                  </a:extLst>
                </a:gridCol>
                <a:gridCol w="994411">
                  <a:extLst>
                    <a:ext uri="{9D8B030D-6E8A-4147-A177-3AD203B41FA5}">
                      <a16:colId xmlns:a16="http://schemas.microsoft.com/office/drawing/2014/main" val="4179733024"/>
                    </a:ext>
                  </a:extLst>
                </a:gridCol>
                <a:gridCol w="994411">
                  <a:extLst>
                    <a:ext uri="{9D8B030D-6E8A-4147-A177-3AD203B41FA5}">
                      <a16:colId xmlns:a16="http://schemas.microsoft.com/office/drawing/2014/main" val="3428235214"/>
                    </a:ext>
                  </a:extLst>
                </a:gridCol>
              </a:tblGrid>
              <a:tr h="404338">
                <a:tc>
                  <a:txBody>
                    <a:bodyPr/>
                    <a:lstStyle/>
                    <a:p>
                      <a:pPr marL="0" marR="0" algn="ctr">
                        <a:lnSpc>
                          <a:spcPct val="107000"/>
                        </a:lnSpc>
                        <a:spcBef>
                          <a:spcPts val="0"/>
                        </a:spcBef>
                        <a:spcAft>
                          <a:spcPts val="0"/>
                        </a:spcAft>
                      </a:pPr>
                      <a:r>
                        <a:rPr lang="en-US" sz="1800">
                          <a:effectLst/>
                        </a:rPr>
                        <a:t> </a:t>
                      </a:r>
                      <a:endParaRPr lang="en-US" sz="18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Q1</a:t>
                      </a:r>
                      <a:endParaRPr lang="en-US" sz="18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effectLst/>
                        </a:rPr>
                        <a:t>Q2</a:t>
                      </a:r>
                      <a:endParaRPr lang="en-US" sz="18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Q3</a:t>
                      </a:r>
                      <a:endParaRPr lang="en-US" sz="18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effectLst/>
                        </a:rPr>
                        <a:t>Q4</a:t>
                      </a:r>
                      <a:endParaRPr lang="en-US" sz="18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06163138"/>
                  </a:ext>
                </a:extLst>
              </a:tr>
              <a:tr h="440155">
                <a:tc>
                  <a:txBody>
                    <a:bodyPr/>
                    <a:lstStyle/>
                    <a:p>
                      <a:pPr marL="0" marR="0" algn="r">
                        <a:lnSpc>
                          <a:spcPct val="107000"/>
                        </a:lnSpc>
                        <a:spcBef>
                          <a:spcPts val="0"/>
                        </a:spcBef>
                        <a:spcAft>
                          <a:spcPts val="0"/>
                        </a:spcAft>
                      </a:pPr>
                      <a:r>
                        <a:rPr lang="en-US" sz="1800">
                          <a:effectLst/>
                        </a:rPr>
                        <a:t>Q1</a:t>
                      </a:r>
                      <a:endParaRPr lang="en-US" sz="18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dirty="0">
                          <a:solidFill>
                            <a:schemeClr val="bg1">
                              <a:lumMod val="65000"/>
                            </a:schemeClr>
                          </a:solidFill>
                          <a:effectLst/>
                        </a:rPr>
                        <a:t>1</a:t>
                      </a:r>
                      <a:endParaRPr lang="en-US" sz="1800" dirty="0">
                        <a:solidFill>
                          <a:schemeClr val="bg1">
                            <a:lumMod val="65000"/>
                          </a:schemeClr>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endParaRPr lang="en-US" sz="1800" dirty="0">
                        <a:solidFill>
                          <a:schemeClr val="bg1">
                            <a:lumMod val="65000"/>
                          </a:schemeClr>
                        </a:solidFill>
                        <a:effectLst/>
                        <a:latin typeface="Calibri" panose="020F0502020204030204" pitchFamily="34" charset="0"/>
                        <a:cs typeface="Arial" panose="020B0604020202020204" pitchFamily="34" charset="0"/>
                      </a:endParaRPr>
                    </a:p>
                  </a:txBody>
                  <a:tcPr marL="68580" marR="68580" marT="0" marB="0"/>
                </a:tc>
                <a:tc>
                  <a:txBody>
                    <a:bodyPr/>
                    <a:lstStyle/>
                    <a:p>
                      <a:endParaRPr lang="en-US" sz="1800">
                        <a:effectLst/>
                        <a:latin typeface="Calibri" panose="020F0502020204030204" pitchFamily="34" charset="0"/>
                        <a:cs typeface="Arial" panose="020B0604020202020204" pitchFamily="34" charset="0"/>
                      </a:endParaRPr>
                    </a:p>
                  </a:txBody>
                  <a:tcPr marL="68580" marR="68580" marT="0" marB="0"/>
                </a:tc>
                <a:tc>
                  <a:txBody>
                    <a:bodyPr/>
                    <a:lstStyle/>
                    <a:p>
                      <a:endParaRPr lang="en-US" sz="18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01252486"/>
                  </a:ext>
                </a:extLst>
              </a:tr>
              <a:tr h="419100">
                <a:tc>
                  <a:txBody>
                    <a:bodyPr/>
                    <a:lstStyle/>
                    <a:p>
                      <a:pPr marL="0" marR="0" algn="r">
                        <a:lnSpc>
                          <a:spcPct val="107000"/>
                        </a:lnSpc>
                        <a:spcBef>
                          <a:spcPts val="0"/>
                        </a:spcBef>
                        <a:spcAft>
                          <a:spcPts val="0"/>
                        </a:spcAft>
                      </a:pPr>
                      <a:r>
                        <a:rPr lang="en-US" sz="1800">
                          <a:effectLst/>
                        </a:rPr>
                        <a:t>Q2</a:t>
                      </a:r>
                      <a:endParaRPr lang="en-US" sz="180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dirty="0">
                          <a:solidFill>
                            <a:schemeClr val="bg1">
                              <a:lumMod val="65000"/>
                            </a:schemeClr>
                          </a:solidFill>
                          <a:effectLst/>
                        </a:rPr>
                        <a:t>0.533025</a:t>
                      </a:r>
                      <a:endParaRPr lang="en-US" sz="1800" dirty="0">
                        <a:solidFill>
                          <a:schemeClr val="bg1">
                            <a:lumMod val="65000"/>
                          </a:schemeClr>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dirty="0">
                          <a:solidFill>
                            <a:schemeClr val="bg1">
                              <a:lumMod val="65000"/>
                            </a:schemeClr>
                          </a:solidFill>
                          <a:effectLst/>
                        </a:rPr>
                        <a:t>1</a:t>
                      </a:r>
                      <a:endParaRPr lang="en-US" sz="1800" dirty="0">
                        <a:solidFill>
                          <a:schemeClr val="bg1">
                            <a:lumMod val="65000"/>
                          </a:schemeClr>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endParaRPr lang="en-US" sz="1800" dirty="0">
                        <a:solidFill>
                          <a:schemeClr val="bg1">
                            <a:lumMod val="65000"/>
                          </a:schemeClr>
                        </a:solidFill>
                        <a:effectLst/>
                        <a:latin typeface="Calibri" panose="020F0502020204030204" pitchFamily="34" charset="0"/>
                        <a:cs typeface="Arial" panose="020B0604020202020204" pitchFamily="34" charset="0"/>
                      </a:endParaRPr>
                    </a:p>
                  </a:txBody>
                  <a:tcPr marL="68580" marR="68580" marT="0" marB="0"/>
                </a:tc>
                <a:tc>
                  <a:txBody>
                    <a:bodyPr/>
                    <a:lstStyle/>
                    <a:p>
                      <a:endParaRPr lang="en-US" sz="1800" dirty="0">
                        <a:solidFill>
                          <a:schemeClr val="bg1">
                            <a:lumMod val="65000"/>
                          </a:schemeClr>
                        </a:solidFill>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90925002"/>
                  </a:ext>
                </a:extLst>
              </a:tr>
              <a:tr h="428625">
                <a:tc>
                  <a:txBody>
                    <a:bodyPr/>
                    <a:lstStyle/>
                    <a:p>
                      <a:pPr marL="0" marR="0" algn="r">
                        <a:lnSpc>
                          <a:spcPct val="107000"/>
                        </a:lnSpc>
                        <a:spcBef>
                          <a:spcPts val="0"/>
                        </a:spcBef>
                        <a:spcAft>
                          <a:spcPts val="0"/>
                        </a:spcAft>
                      </a:pPr>
                      <a:r>
                        <a:rPr lang="en-US" sz="1800" dirty="0">
                          <a:effectLst/>
                        </a:rPr>
                        <a:t>Q3</a:t>
                      </a:r>
                      <a:endParaRPr lang="en-US" sz="18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b="1" dirty="0">
                          <a:solidFill>
                            <a:schemeClr val="tx1"/>
                          </a:solidFill>
                          <a:effectLst/>
                        </a:rPr>
                        <a:t>0.979866</a:t>
                      </a:r>
                      <a:endParaRPr lang="en-US" sz="1800" b="1" dirty="0">
                        <a:solidFill>
                          <a:schemeClr val="tx1"/>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dirty="0">
                          <a:solidFill>
                            <a:schemeClr val="bg1">
                              <a:lumMod val="65000"/>
                            </a:schemeClr>
                          </a:solidFill>
                          <a:effectLst/>
                        </a:rPr>
                        <a:t>0.53969</a:t>
                      </a:r>
                      <a:endParaRPr lang="en-US" sz="1800" dirty="0">
                        <a:solidFill>
                          <a:schemeClr val="bg1">
                            <a:lumMod val="65000"/>
                          </a:schemeClr>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dirty="0">
                          <a:solidFill>
                            <a:schemeClr val="bg1">
                              <a:lumMod val="65000"/>
                            </a:schemeClr>
                          </a:solidFill>
                          <a:effectLst/>
                        </a:rPr>
                        <a:t>1</a:t>
                      </a:r>
                      <a:endParaRPr lang="en-US" sz="1800" dirty="0">
                        <a:solidFill>
                          <a:schemeClr val="bg1">
                            <a:lumMod val="65000"/>
                          </a:schemeClr>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endParaRPr lang="en-US" sz="1800" dirty="0">
                        <a:solidFill>
                          <a:schemeClr val="bg1">
                            <a:lumMod val="65000"/>
                          </a:schemeClr>
                        </a:solidFill>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2401663"/>
                  </a:ext>
                </a:extLst>
              </a:tr>
              <a:tr h="400050">
                <a:tc>
                  <a:txBody>
                    <a:bodyPr/>
                    <a:lstStyle/>
                    <a:p>
                      <a:pPr marL="0" marR="0" algn="r">
                        <a:lnSpc>
                          <a:spcPct val="107000"/>
                        </a:lnSpc>
                        <a:spcBef>
                          <a:spcPts val="0"/>
                        </a:spcBef>
                        <a:spcAft>
                          <a:spcPts val="0"/>
                        </a:spcAft>
                      </a:pPr>
                      <a:r>
                        <a:rPr lang="en-US" sz="1800" dirty="0">
                          <a:effectLst/>
                        </a:rPr>
                        <a:t>Q4</a:t>
                      </a:r>
                      <a:endParaRPr lang="en-US" sz="1800" dirty="0">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dirty="0">
                          <a:solidFill>
                            <a:schemeClr val="bg1">
                              <a:lumMod val="65000"/>
                            </a:schemeClr>
                          </a:solidFill>
                          <a:effectLst/>
                        </a:rPr>
                        <a:t>0.652699</a:t>
                      </a:r>
                      <a:endParaRPr lang="en-US" sz="1800" dirty="0">
                        <a:solidFill>
                          <a:schemeClr val="bg1">
                            <a:lumMod val="65000"/>
                          </a:schemeClr>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b="1" dirty="0">
                          <a:solidFill>
                            <a:schemeClr val="tx1"/>
                          </a:solidFill>
                          <a:effectLst/>
                        </a:rPr>
                        <a:t>0.91148</a:t>
                      </a:r>
                      <a:endParaRPr lang="en-US" sz="1800" b="1" dirty="0">
                        <a:solidFill>
                          <a:schemeClr val="tx1"/>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dirty="0">
                          <a:solidFill>
                            <a:schemeClr val="bg1">
                              <a:lumMod val="65000"/>
                            </a:schemeClr>
                          </a:solidFill>
                          <a:effectLst/>
                        </a:rPr>
                        <a:t>0.650396</a:t>
                      </a:r>
                      <a:endParaRPr lang="en-US" sz="1800" dirty="0">
                        <a:solidFill>
                          <a:schemeClr val="bg1">
                            <a:lumMod val="65000"/>
                          </a:schemeClr>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1800" dirty="0">
                          <a:solidFill>
                            <a:schemeClr val="bg1">
                              <a:lumMod val="65000"/>
                            </a:schemeClr>
                          </a:solidFill>
                          <a:effectLst/>
                        </a:rPr>
                        <a:t>1</a:t>
                      </a:r>
                      <a:endParaRPr lang="en-US" sz="1800" dirty="0">
                        <a:solidFill>
                          <a:schemeClr val="bg1">
                            <a:lumMod val="65000"/>
                          </a:schemeClr>
                        </a:solidFill>
                        <a:effectLst/>
                        <a:latin typeface="Cambria" panose="020405030504060302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11285076"/>
                  </a:ext>
                </a:extLst>
              </a:tr>
            </a:tbl>
          </a:graphicData>
        </a:graphic>
      </p:graphicFrame>
      <p:sp>
        <p:nvSpPr>
          <p:cNvPr id="9" name="TextBox 8"/>
          <p:cNvSpPr txBox="1"/>
          <p:nvPr/>
        </p:nvSpPr>
        <p:spPr>
          <a:xfrm>
            <a:off x="6877041" y="3608318"/>
            <a:ext cx="4972055" cy="338554"/>
          </a:xfrm>
          <a:prstGeom prst="rect">
            <a:avLst/>
          </a:prstGeom>
          <a:noFill/>
        </p:spPr>
        <p:txBody>
          <a:bodyPr wrap="square" rtlCol="0">
            <a:spAutoFit/>
          </a:bodyPr>
          <a:lstStyle/>
          <a:p>
            <a:r>
              <a:rPr lang="en-US" sz="1600" dirty="0"/>
              <a:t>Correlations of answers to the survey questions</a:t>
            </a:r>
          </a:p>
        </p:txBody>
      </p:sp>
      <p:sp>
        <p:nvSpPr>
          <p:cNvPr id="10" name="TextBox 9"/>
          <p:cNvSpPr txBox="1"/>
          <p:nvPr/>
        </p:nvSpPr>
        <p:spPr>
          <a:xfrm>
            <a:off x="6877041" y="1665695"/>
            <a:ext cx="4972056" cy="1323439"/>
          </a:xfrm>
          <a:prstGeom prst="rect">
            <a:avLst/>
          </a:prstGeom>
          <a:noFill/>
        </p:spPr>
        <p:txBody>
          <a:bodyPr wrap="square" rtlCol="0">
            <a:spAutoFit/>
          </a:bodyPr>
          <a:lstStyle/>
          <a:p>
            <a:r>
              <a:rPr lang="en-US" sz="1600" b="1" dirty="0"/>
              <a:t>RQ3:</a:t>
            </a:r>
          </a:p>
          <a:p>
            <a:pPr algn="just"/>
            <a:r>
              <a:rPr lang="en-US" sz="1600" dirty="0"/>
              <a:t>Even though male participants showed being more attracted to the advertisements, </a:t>
            </a:r>
            <a:r>
              <a:rPr lang="en-US" sz="1600" b="1" dirty="0"/>
              <a:t>no significant difference between male and female participants was observed.</a:t>
            </a:r>
          </a:p>
        </p:txBody>
      </p:sp>
      <p:sp>
        <p:nvSpPr>
          <p:cNvPr id="3" name="Slide Number Placeholder 2"/>
          <p:cNvSpPr>
            <a:spLocks noGrp="1"/>
          </p:cNvSpPr>
          <p:nvPr>
            <p:ph type="sldNum" sz="quarter" idx="12"/>
          </p:nvPr>
        </p:nvSpPr>
        <p:spPr/>
        <p:txBody>
          <a:bodyPr/>
          <a:lstStyle/>
          <a:p>
            <a:fld id="{A7F8E3F6-DE14-48B2-B2BC-6FABA9630FB8}" type="slidenum">
              <a:rPr lang="en-US" smtClean="0"/>
              <a:t>42</a:t>
            </a:fld>
            <a:endParaRPr lang="en-US"/>
          </a:p>
        </p:txBody>
      </p:sp>
    </p:spTree>
    <p:extLst>
      <p:ext uri="{BB962C8B-B14F-4D97-AF65-F5344CB8AC3E}">
        <p14:creationId xmlns:p14="http://schemas.microsoft.com/office/powerpoint/2010/main" val="19206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Effect of Presentation Features</a:t>
            </a:r>
          </a:p>
        </p:txBody>
      </p:sp>
      <p:graphicFrame>
        <p:nvGraphicFramePr>
          <p:cNvPr id="4" name="Chart 3"/>
          <p:cNvGraphicFramePr/>
          <p:nvPr>
            <p:extLst>
              <p:ext uri="{D42A27DB-BD31-4B8C-83A1-F6EECF244321}">
                <p14:modId xmlns:p14="http://schemas.microsoft.com/office/powerpoint/2010/main" val="639256324"/>
              </p:ext>
            </p:extLst>
          </p:nvPr>
        </p:nvGraphicFramePr>
        <p:xfrm>
          <a:off x="139065" y="1672404"/>
          <a:ext cx="5052060" cy="33872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p:cNvGraphicFramePr>
            <a:graphicFrameLocks noGrp="1"/>
          </p:cNvGraphicFramePr>
          <p:nvPr>
            <p:ph idx="1"/>
            <p:extLst>
              <p:ext uri="{D42A27DB-BD31-4B8C-83A1-F6EECF244321}">
                <p14:modId xmlns:p14="http://schemas.microsoft.com/office/powerpoint/2010/main" val="1493865512"/>
              </p:ext>
            </p:extLst>
          </p:nvPr>
        </p:nvGraphicFramePr>
        <p:xfrm>
          <a:off x="5391151" y="4604380"/>
          <a:ext cx="6410324" cy="1743075"/>
        </p:xfrm>
        <a:graphic>
          <a:graphicData uri="http://schemas.openxmlformats.org/drawingml/2006/table">
            <a:tbl>
              <a:tblPr firstRow="1" firstCol="1" bandRow="1">
                <a:tableStyleId>{5C22544A-7EE6-4342-B048-85BDC9FD1C3A}</a:tableStyleId>
              </a:tblPr>
              <a:tblGrid>
                <a:gridCol w="1077990">
                  <a:extLst>
                    <a:ext uri="{9D8B030D-6E8A-4147-A177-3AD203B41FA5}">
                      <a16:colId xmlns:a16="http://schemas.microsoft.com/office/drawing/2014/main" val="3322533939"/>
                    </a:ext>
                  </a:extLst>
                </a:gridCol>
                <a:gridCol w="762027">
                  <a:extLst>
                    <a:ext uri="{9D8B030D-6E8A-4147-A177-3AD203B41FA5}">
                      <a16:colId xmlns:a16="http://schemas.microsoft.com/office/drawing/2014/main" val="2320645700"/>
                    </a:ext>
                  </a:extLst>
                </a:gridCol>
                <a:gridCol w="752735">
                  <a:extLst>
                    <a:ext uri="{9D8B030D-6E8A-4147-A177-3AD203B41FA5}">
                      <a16:colId xmlns:a16="http://schemas.microsoft.com/office/drawing/2014/main" val="2796618777"/>
                    </a:ext>
                  </a:extLst>
                </a:gridCol>
                <a:gridCol w="1126313">
                  <a:extLst>
                    <a:ext uri="{9D8B030D-6E8A-4147-A177-3AD203B41FA5}">
                      <a16:colId xmlns:a16="http://schemas.microsoft.com/office/drawing/2014/main" val="3400287592"/>
                    </a:ext>
                  </a:extLst>
                </a:gridCol>
                <a:gridCol w="797341">
                  <a:extLst>
                    <a:ext uri="{9D8B030D-6E8A-4147-A177-3AD203B41FA5}">
                      <a16:colId xmlns:a16="http://schemas.microsoft.com/office/drawing/2014/main" val="3366910233"/>
                    </a:ext>
                  </a:extLst>
                </a:gridCol>
                <a:gridCol w="752735">
                  <a:extLst>
                    <a:ext uri="{9D8B030D-6E8A-4147-A177-3AD203B41FA5}">
                      <a16:colId xmlns:a16="http://schemas.microsoft.com/office/drawing/2014/main" val="2483814086"/>
                    </a:ext>
                  </a:extLst>
                </a:gridCol>
                <a:gridCol w="1141183">
                  <a:extLst>
                    <a:ext uri="{9D8B030D-6E8A-4147-A177-3AD203B41FA5}">
                      <a16:colId xmlns:a16="http://schemas.microsoft.com/office/drawing/2014/main" val="176129425"/>
                    </a:ext>
                  </a:extLst>
                </a:gridCol>
              </a:tblGrid>
              <a:tr h="314325">
                <a:tc>
                  <a:txBody>
                    <a:bodyPr/>
                    <a:lstStyle/>
                    <a:p>
                      <a:pPr marL="0" marR="0" algn="just">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gridSpan="3">
                  <a:txBody>
                    <a:bodyPr/>
                    <a:lstStyle/>
                    <a:p>
                      <a:pPr marL="0" marR="0" algn="ctr">
                        <a:lnSpc>
                          <a:spcPct val="107000"/>
                        </a:lnSpc>
                        <a:spcBef>
                          <a:spcPts val="0"/>
                        </a:spcBef>
                        <a:spcAft>
                          <a:spcPts val="0"/>
                        </a:spcAft>
                      </a:pPr>
                      <a:r>
                        <a:rPr lang="en-US" sz="1400">
                          <a:effectLst/>
                        </a:rPr>
                        <a:t>VI</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400">
                          <a:effectLst/>
                        </a:rPr>
                        <a:t>AN</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3490757"/>
                  </a:ext>
                </a:extLst>
              </a:tr>
              <a:tr h="342900">
                <a:tc>
                  <a:txBody>
                    <a:bodyPr/>
                    <a:lstStyle/>
                    <a:p>
                      <a:pPr marL="0" marR="0" algn="just">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F</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Eta-Squared</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F</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Eta-Squared</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60310853"/>
                  </a:ext>
                </a:extLst>
              </a:tr>
              <a:tr h="323850">
                <a:tc>
                  <a:txBody>
                    <a:bodyPr/>
                    <a:lstStyle/>
                    <a:p>
                      <a:pPr marL="0" marR="0" algn="just">
                        <a:lnSpc>
                          <a:spcPct val="107000"/>
                        </a:lnSpc>
                        <a:spcBef>
                          <a:spcPts val="0"/>
                        </a:spcBef>
                        <a:spcAft>
                          <a:spcPts val="0"/>
                        </a:spcAft>
                      </a:pPr>
                      <a:r>
                        <a:rPr lang="en-US" sz="1400">
                          <a:effectLst/>
                        </a:rPr>
                        <a:t>Position</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24.6102</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&lt; 0.00</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0.0126</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73.1269</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&lt; 0.00</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0.0368</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88498487"/>
                  </a:ext>
                </a:extLst>
              </a:tr>
              <a:tr h="381000">
                <a:tc>
                  <a:txBody>
                    <a:bodyPr/>
                    <a:lstStyle/>
                    <a:p>
                      <a:pPr marL="0" marR="0" algn="just">
                        <a:lnSpc>
                          <a:spcPct val="107000"/>
                        </a:lnSpc>
                        <a:spcBef>
                          <a:spcPts val="0"/>
                        </a:spcBef>
                        <a:spcAft>
                          <a:spcPts val="0"/>
                        </a:spcAft>
                      </a:pPr>
                      <a:r>
                        <a:rPr lang="en-US" sz="1400">
                          <a:effectLst/>
                        </a:rPr>
                        <a:t>Frame Size</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6.4398</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0.011</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0.0033</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60.2119</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0.0483</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0.0057</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536364"/>
                  </a:ext>
                </a:extLst>
              </a:tr>
              <a:tr h="381000">
                <a:tc>
                  <a:txBody>
                    <a:bodyPr/>
                    <a:lstStyle/>
                    <a:p>
                      <a:pPr marL="0" marR="0" algn="just">
                        <a:lnSpc>
                          <a:spcPct val="107000"/>
                        </a:lnSpc>
                        <a:spcBef>
                          <a:spcPts val="0"/>
                        </a:spcBef>
                        <a:spcAft>
                          <a:spcPts val="0"/>
                        </a:spcAft>
                      </a:pPr>
                      <a:r>
                        <a:rPr lang="en-US" sz="1400">
                          <a:effectLst/>
                        </a:rPr>
                        <a:t>Animation</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85.5155</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&lt; 0.00</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0.0428</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3.9068</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&lt; 0.00</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dirty="0">
                          <a:effectLst/>
                        </a:rPr>
                        <a:t>0.0302</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80820040"/>
                  </a:ext>
                </a:extLst>
              </a:tr>
            </a:tbl>
          </a:graphicData>
        </a:graphic>
      </p:graphicFrame>
      <p:sp>
        <p:nvSpPr>
          <p:cNvPr id="10" name="Rectangle 2"/>
          <p:cNvSpPr>
            <a:spLocks noChangeArrowheads="1"/>
          </p:cNvSpPr>
          <p:nvPr/>
        </p:nvSpPr>
        <p:spPr bwMode="auto">
          <a:xfrm>
            <a:off x="5391151" y="4074807"/>
            <a:ext cx="641032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ea typeface="Calibri" panose="020F0502020204030204" pitchFamily="34" charset="0"/>
                <a:cs typeface="Arial" panose="020B0604020202020204" pitchFamily="34" charset="0"/>
              </a:rPr>
              <a:t>ANOVA with Eta-squared analysis on the effects of features on VI and AN</a:t>
            </a:r>
            <a:endParaRPr kumimoji="0" lang="en-US" altLang="en-US" sz="14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kumimoji="0" lang="en-US" altLang="en-US" sz="16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df</a:t>
            </a:r>
            <a:r>
              <a:rPr kumimoji="0" lang="en-US" altLang="en-US" sz="16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(Between groups):</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1; </a:t>
            </a:r>
            <a:r>
              <a:rPr kumimoji="0" lang="en-US" altLang="en-US" sz="16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df</a:t>
            </a:r>
            <a:r>
              <a:rPr kumimoji="0" lang="en-US" altLang="en-US" sz="16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(Within groups):</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1918; </a:t>
            </a:r>
            <a:r>
              <a:rPr kumimoji="0" lang="en-US" altLang="en-US" sz="16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F-</a:t>
            </a:r>
            <a:r>
              <a:rPr kumimoji="0" lang="en-US" altLang="en-US" sz="16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crit</a:t>
            </a:r>
            <a:r>
              <a:rPr kumimoji="0" lang="en-US" altLang="en-US" sz="16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3.8463</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1" name="Rectangle 10"/>
          <p:cNvSpPr/>
          <p:nvPr/>
        </p:nvSpPr>
        <p:spPr>
          <a:xfrm>
            <a:off x="601138" y="5059657"/>
            <a:ext cx="3748142" cy="307777"/>
          </a:xfrm>
          <a:prstGeom prst="rect">
            <a:avLst/>
          </a:prstGeom>
        </p:spPr>
        <p:txBody>
          <a:bodyPr wrap="none">
            <a:spAutoFit/>
          </a:bodyPr>
          <a:lstStyle/>
          <a:p>
            <a:pPr algn="ctr"/>
            <a:r>
              <a:rPr lang="en-US" sz="1400" dirty="0">
                <a:solidFill>
                  <a:srgbClr val="000000"/>
                </a:solidFill>
                <a:ea typeface="Calibri" panose="020F0502020204030204" pitchFamily="34" charset="0"/>
                <a:cs typeface="Arial" panose="020B0604020202020204" pitchFamily="34" charset="0"/>
              </a:rPr>
              <a:t>The means and error bars of the ad's features</a:t>
            </a:r>
          </a:p>
        </p:txBody>
      </p:sp>
      <p:sp>
        <p:nvSpPr>
          <p:cNvPr id="3" name="Slide Number Placeholder 2"/>
          <p:cNvSpPr>
            <a:spLocks noGrp="1"/>
          </p:cNvSpPr>
          <p:nvPr>
            <p:ph type="sldNum" sz="quarter" idx="12"/>
          </p:nvPr>
        </p:nvSpPr>
        <p:spPr/>
        <p:txBody>
          <a:bodyPr/>
          <a:lstStyle/>
          <a:p>
            <a:fld id="{A7F8E3F6-DE14-48B2-B2BC-6FABA9630FB8}" type="slidenum">
              <a:rPr lang="en-US" smtClean="0"/>
              <a:t>43</a:t>
            </a:fld>
            <a:endParaRPr lang="en-US"/>
          </a:p>
        </p:txBody>
      </p:sp>
    </p:spTree>
    <p:extLst>
      <p:ext uri="{BB962C8B-B14F-4D97-AF65-F5344CB8AC3E}">
        <p14:creationId xmlns:p14="http://schemas.microsoft.com/office/powerpoint/2010/main" val="390738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Emotional-Aware Intrusiveness and Annoyance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7757505"/>
              </p:ext>
            </p:extLst>
          </p:nvPr>
        </p:nvGraphicFramePr>
        <p:xfrm>
          <a:off x="2514600" y="2767341"/>
          <a:ext cx="7108371" cy="1090284"/>
        </p:xfrm>
        <a:graphic>
          <a:graphicData uri="http://schemas.openxmlformats.org/drawingml/2006/table">
            <a:tbl>
              <a:tblPr firstRow="1" firstCol="1" bandRow="1">
                <a:tableStyleId>{5C22544A-7EE6-4342-B048-85BDC9FD1C3A}</a:tableStyleId>
              </a:tblPr>
              <a:tblGrid>
                <a:gridCol w="1107785">
                  <a:extLst>
                    <a:ext uri="{9D8B030D-6E8A-4147-A177-3AD203B41FA5}">
                      <a16:colId xmlns:a16="http://schemas.microsoft.com/office/drawing/2014/main" val="540909875"/>
                    </a:ext>
                  </a:extLst>
                </a:gridCol>
                <a:gridCol w="930540">
                  <a:extLst>
                    <a:ext uri="{9D8B030D-6E8A-4147-A177-3AD203B41FA5}">
                      <a16:colId xmlns:a16="http://schemas.microsoft.com/office/drawing/2014/main" val="1182136817"/>
                    </a:ext>
                  </a:extLst>
                </a:gridCol>
                <a:gridCol w="739897">
                  <a:extLst>
                    <a:ext uri="{9D8B030D-6E8A-4147-A177-3AD203B41FA5}">
                      <a16:colId xmlns:a16="http://schemas.microsoft.com/office/drawing/2014/main" val="909035152"/>
                    </a:ext>
                  </a:extLst>
                </a:gridCol>
                <a:gridCol w="1316976">
                  <a:extLst>
                    <a:ext uri="{9D8B030D-6E8A-4147-A177-3AD203B41FA5}">
                      <a16:colId xmlns:a16="http://schemas.microsoft.com/office/drawing/2014/main" val="4118063684"/>
                    </a:ext>
                  </a:extLst>
                </a:gridCol>
                <a:gridCol w="918172">
                  <a:extLst>
                    <a:ext uri="{9D8B030D-6E8A-4147-A177-3AD203B41FA5}">
                      <a16:colId xmlns:a16="http://schemas.microsoft.com/office/drawing/2014/main" val="1017230096"/>
                    </a:ext>
                  </a:extLst>
                </a:gridCol>
                <a:gridCol w="736806">
                  <a:extLst>
                    <a:ext uri="{9D8B030D-6E8A-4147-A177-3AD203B41FA5}">
                      <a16:colId xmlns:a16="http://schemas.microsoft.com/office/drawing/2014/main" val="962109086"/>
                    </a:ext>
                  </a:extLst>
                </a:gridCol>
                <a:gridCol w="1358195">
                  <a:extLst>
                    <a:ext uri="{9D8B030D-6E8A-4147-A177-3AD203B41FA5}">
                      <a16:colId xmlns:a16="http://schemas.microsoft.com/office/drawing/2014/main" val="3237952394"/>
                    </a:ext>
                  </a:extLst>
                </a:gridCol>
              </a:tblGrid>
              <a:tr h="259748">
                <a:tc>
                  <a:txBody>
                    <a:bodyPr/>
                    <a:lstStyle/>
                    <a:p>
                      <a:pPr marL="0" marR="0" algn="just">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gridSpan="3">
                  <a:txBody>
                    <a:bodyPr/>
                    <a:lstStyle/>
                    <a:p>
                      <a:pPr marL="0" marR="0" algn="ctr">
                        <a:lnSpc>
                          <a:spcPct val="107000"/>
                        </a:lnSpc>
                        <a:spcBef>
                          <a:spcPts val="0"/>
                        </a:spcBef>
                        <a:spcAft>
                          <a:spcPts val="0"/>
                        </a:spcAft>
                      </a:pPr>
                      <a:r>
                        <a:rPr lang="en-US" sz="1400">
                          <a:effectLst/>
                        </a:rPr>
                        <a:t>VI</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400" dirty="0">
                          <a:effectLst/>
                        </a:rPr>
                        <a:t>AN</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5099277"/>
                  </a:ext>
                </a:extLst>
              </a:tr>
              <a:tr h="335556">
                <a:tc>
                  <a:txBody>
                    <a:bodyPr/>
                    <a:lstStyle/>
                    <a:p>
                      <a:pPr marL="0" marR="0" algn="just">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F</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Eta-Squared</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dirty="0">
                          <a:effectLst/>
                        </a:rPr>
                        <a:t>F</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Eta-Squared</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02515254"/>
                  </a:ext>
                </a:extLst>
              </a:tr>
              <a:tr h="494980">
                <a:tc>
                  <a:txBody>
                    <a:bodyPr/>
                    <a:lstStyle/>
                    <a:p>
                      <a:pPr marL="0" marR="0" algn="just">
                        <a:lnSpc>
                          <a:spcPct val="107000"/>
                        </a:lnSpc>
                        <a:spcBef>
                          <a:spcPts val="0"/>
                        </a:spcBef>
                        <a:spcAft>
                          <a:spcPts val="0"/>
                        </a:spcAft>
                      </a:pPr>
                      <a:r>
                        <a:rPr lang="en-US" sz="1400">
                          <a:effectLst/>
                        </a:rPr>
                        <a:t>Emotion</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10.30881</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&lt; 0.00</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0.021</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a:effectLst/>
                        </a:rPr>
                        <a:t>11.91755</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dirty="0">
                          <a:effectLst/>
                        </a:rPr>
                        <a:t>&lt; 0.00</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dirty="0">
                          <a:effectLst/>
                        </a:rPr>
                        <a:t>0.0242</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21819141"/>
                  </a:ext>
                </a:extLst>
              </a:tr>
            </a:tbl>
          </a:graphicData>
        </a:graphic>
      </p:graphicFrame>
      <p:sp>
        <p:nvSpPr>
          <p:cNvPr id="5" name="Rectangle 1"/>
          <p:cNvSpPr>
            <a:spLocks noChangeArrowheads="1"/>
          </p:cNvSpPr>
          <p:nvPr/>
        </p:nvSpPr>
        <p:spPr bwMode="auto">
          <a:xfrm>
            <a:off x="2514600" y="2130563"/>
            <a:ext cx="71083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ANOVA with Eta-squared values on the emotions for VI and AN</a:t>
            </a:r>
            <a:endParaRPr kumimoji="0" lang="en-US" altLang="en-US" sz="16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1600"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df</a:t>
            </a:r>
            <a:r>
              <a:rPr kumimoji="0" lang="en-US" altLang="en-US" sz="1600" b="0" i="1" u="none" strike="noStrike" cap="none" normalizeH="0" baseline="0" dirty="0">
                <a:ln>
                  <a:noFill/>
                </a:ln>
                <a:solidFill>
                  <a:schemeClr val="tx1"/>
                </a:solidFill>
                <a:effectLst/>
                <a:ea typeface="Calibri" panose="020F0502020204030204" pitchFamily="34" charset="0"/>
                <a:cs typeface="Arial" panose="020B0604020202020204" pitchFamily="34" charset="0"/>
              </a:rPr>
              <a:t> (Between groups):</a:t>
            </a:r>
            <a:r>
              <a:rPr kumimoji="0" lang="en-US" altLang="en-US"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4; </a:t>
            </a:r>
            <a:r>
              <a:rPr kumimoji="0" lang="en-US" altLang="en-US" sz="1600"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df</a:t>
            </a:r>
            <a:r>
              <a:rPr kumimoji="0" lang="en-US" altLang="en-US" sz="1600" b="0" i="1" u="none" strike="noStrike" cap="none" normalizeH="0" baseline="0" dirty="0">
                <a:ln>
                  <a:noFill/>
                </a:ln>
                <a:solidFill>
                  <a:schemeClr val="tx1"/>
                </a:solidFill>
                <a:effectLst/>
                <a:ea typeface="Calibri" panose="020F0502020204030204" pitchFamily="34" charset="0"/>
                <a:cs typeface="Arial" panose="020B0604020202020204" pitchFamily="34" charset="0"/>
              </a:rPr>
              <a:t> (Within groups):</a:t>
            </a:r>
            <a:r>
              <a:rPr kumimoji="0" lang="en-US" altLang="en-US"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1915</a:t>
            </a:r>
            <a:r>
              <a:rPr kumimoji="0" lang="en-US" altLang="en-US" sz="1600" b="0" i="1" u="none" strike="noStrike" cap="none" normalizeH="0" baseline="0" dirty="0">
                <a:ln>
                  <a:noFill/>
                </a:ln>
                <a:solidFill>
                  <a:schemeClr val="tx1"/>
                </a:solidFill>
                <a:effectLst/>
                <a:ea typeface="Calibri" panose="020F0502020204030204" pitchFamily="34" charset="0"/>
                <a:cs typeface="Arial" panose="020B0604020202020204" pitchFamily="34" charset="0"/>
              </a:rPr>
              <a:t>; F-</a:t>
            </a:r>
            <a:r>
              <a:rPr kumimoji="0" lang="en-US" altLang="en-US" sz="1600"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crit</a:t>
            </a:r>
            <a:r>
              <a:rPr kumimoji="0" lang="en-US" altLang="en-US" sz="1600" b="0" i="1" u="none" strike="noStrike" cap="none" normalizeH="0" baseline="0" dirty="0">
                <a:ln>
                  <a:noFill/>
                </a:ln>
                <a:solidFill>
                  <a:schemeClr val="tx1"/>
                </a:solidFill>
                <a:effectLst/>
                <a:ea typeface="Calibri" panose="020F0502020204030204" pitchFamily="34" charset="0"/>
                <a:cs typeface="Arial" panose="020B0604020202020204" pitchFamily="34" charset="0"/>
              </a:rPr>
              <a:t>: 2.376574</a:t>
            </a:r>
            <a:endParaRPr kumimoji="0" lang="en-US" altLang="en-US" sz="1600" b="0" i="0" u="none" strike="noStrike" cap="none" normalizeH="0" baseline="0" dirty="0">
              <a:ln>
                <a:noFill/>
              </a:ln>
              <a:solidFill>
                <a:schemeClr val="tx1"/>
              </a:solidFill>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587567916"/>
              </p:ext>
            </p:extLst>
          </p:nvPr>
        </p:nvGraphicFramePr>
        <p:xfrm>
          <a:off x="2438400" y="4591050"/>
          <a:ext cx="7184571" cy="1208793"/>
        </p:xfrm>
        <a:graphic>
          <a:graphicData uri="http://schemas.openxmlformats.org/drawingml/2006/table">
            <a:tbl>
              <a:tblPr firstRow="1" firstCol="1" bandRow="1">
                <a:tableStyleId>{5C22544A-7EE6-4342-B048-85BDC9FD1C3A}</a:tableStyleId>
              </a:tblPr>
              <a:tblGrid>
                <a:gridCol w="1328079">
                  <a:extLst>
                    <a:ext uri="{9D8B030D-6E8A-4147-A177-3AD203B41FA5}">
                      <a16:colId xmlns:a16="http://schemas.microsoft.com/office/drawing/2014/main" val="3416128078"/>
                    </a:ext>
                  </a:extLst>
                </a:gridCol>
                <a:gridCol w="2567619">
                  <a:extLst>
                    <a:ext uri="{9D8B030D-6E8A-4147-A177-3AD203B41FA5}">
                      <a16:colId xmlns:a16="http://schemas.microsoft.com/office/drawing/2014/main" val="3330609658"/>
                    </a:ext>
                  </a:extLst>
                </a:gridCol>
                <a:gridCol w="3288873">
                  <a:extLst>
                    <a:ext uri="{9D8B030D-6E8A-4147-A177-3AD203B41FA5}">
                      <a16:colId xmlns:a16="http://schemas.microsoft.com/office/drawing/2014/main" val="2012975370"/>
                    </a:ext>
                  </a:extLst>
                </a:gridCol>
              </a:tblGrid>
              <a:tr h="428625">
                <a:tc>
                  <a:txBody>
                    <a:bodyPr/>
                    <a:lstStyle/>
                    <a:p>
                      <a:pPr marL="0" marR="0" algn="r">
                        <a:lnSpc>
                          <a:spcPct val="107000"/>
                        </a:lnSpc>
                        <a:spcBef>
                          <a:spcPts val="0"/>
                        </a:spcBef>
                        <a:spcAft>
                          <a:spcPts val="0"/>
                        </a:spcAft>
                      </a:pPr>
                      <a:r>
                        <a:rPr lang="en-US" sz="1400">
                          <a:effectLst/>
                        </a:rPr>
                        <a:t>Dimensions</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rPr>
                        <a:t>Intrusive Ads Recommended</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Non-Intrusive Ads Recommended</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838413"/>
                  </a:ext>
                </a:extLst>
              </a:tr>
              <a:tr h="390084">
                <a:tc>
                  <a:txBody>
                    <a:bodyPr/>
                    <a:lstStyle/>
                    <a:p>
                      <a:pPr marL="0" marR="0" algn="r">
                        <a:lnSpc>
                          <a:spcPct val="107000"/>
                        </a:lnSpc>
                        <a:spcBef>
                          <a:spcPts val="0"/>
                        </a:spcBef>
                        <a:spcAft>
                          <a:spcPts val="0"/>
                        </a:spcAft>
                      </a:pPr>
                      <a:r>
                        <a:rPr lang="en-US" sz="1400">
                          <a:effectLst/>
                        </a:rPr>
                        <a:t>Valence</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Positive (+)</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Negative (-)</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00557555"/>
                  </a:ext>
                </a:extLst>
              </a:tr>
              <a:tr h="390084">
                <a:tc>
                  <a:txBody>
                    <a:bodyPr/>
                    <a:lstStyle/>
                    <a:p>
                      <a:pPr marL="0" marR="0" algn="r">
                        <a:lnSpc>
                          <a:spcPct val="107000"/>
                        </a:lnSpc>
                        <a:spcBef>
                          <a:spcPts val="0"/>
                        </a:spcBef>
                        <a:spcAft>
                          <a:spcPts val="0"/>
                        </a:spcAft>
                      </a:pPr>
                      <a:r>
                        <a:rPr lang="en-US" sz="1400" dirty="0">
                          <a:effectLst/>
                        </a:rPr>
                        <a:t>Arousal</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rPr>
                        <a:t>Low ↓</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rPr>
                        <a:t>High ↑</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28239270"/>
                  </a:ext>
                </a:extLst>
              </a:tr>
            </a:tbl>
          </a:graphicData>
        </a:graphic>
      </p:graphicFrame>
      <p:sp>
        <p:nvSpPr>
          <p:cNvPr id="7" name="Rectangle 2"/>
          <p:cNvSpPr>
            <a:spLocks noChangeArrowheads="1"/>
          </p:cNvSpPr>
          <p:nvPr/>
        </p:nvSpPr>
        <p:spPr bwMode="auto">
          <a:xfrm>
            <a:off x="2438400" y="4207497"/>
            <a:ext cx="718457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Intrusiveness recommendation based on the emotional dimensions</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2"/>
          <p:cNvSpPr>
            <a:spLocks noGrp="1"/>
          </p:cNvSpPr>
          <p:nvPr>
            <p:ph type="sldNum" sz="quarter" idx="12"/>
          </p:nvPr>
        </p:nvSpPr>
        <p:spPr/>
        <p:txBody>
          <a:bodyPr/>
          <a:lstStyle/>
          <a:p>
            <a:fld id="{A7F8E3F6-DE14-48B2-B2BC-6FABA9630FB8}" type="slidenum">
              <a:rPr lang="en-US" smtClean="0"/>
              <a:t>44</a:t>
            </a:fld>
            <a:endParaRPr lang="en-US"/>
          </a:p>
        </p:txBody>
      </p:sp>
    </p:spTree>
    <p:extLst>
      <p:ext uri="{BB962C8B-B14F-4D97-AF65-F5344CB8AC3E}">
        <p14:creationId xmlns:p14="http://schemas.microsoft.com/office/powerpoint/2010/main" val="417586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a:t>
            </a:r>
          </a:p>
        </p:txBody>
      </p:sp>
      <p:sp>
        <p:nvSpPr>
          <p:cNvPr id="3" name="Content Placeholder 2"/>
          <p:cNvSpPr>
            <a:spLocks noGrp="1"/>
          </p:cNvSpPr>
          <p:nvPr>
            <p:ph idx="1"/>
          </p:nvPr>
        </p:nvSpPr>
        <p:spPr/>
        <p:txBody>
          <a:bodyPr/>
          <a:lstStyle/>
          <a:p>
            <a:pPr lvl="0"/>
            <a:r>
              <a:rPr lang="en-US" dirty="0"/>
              <a:t>RQ1: Animation and Position features of an online ad have the most affect in visual intrusiveness/saliency.</a:t>
            </a:r>
          </a:p>
          <a:p>
            <a:pPr lvl="0"/>
            <a:r>
              <a:rPr lang="en-US" dirty="0"/>
              <a:t>RQ2: Position of an ad has more annoying effect and generally more intrusive/salient ads are more annoying.</a:t>
            </a:r>
          </a:p>
          <a:p>
            <a:pPr lvl="0"/>
            <a:r>
              <a:rPr lang="en-US" dirty="0"/>
              <a:t>RQ3: No significant difference between the males and females was observed.</a:t>
            </a:r>
          </a:p>
          <a:p>
            <a:pPr lvl="0"/>
            <a:r>
              <a:rPr lang="en-US" dirty="0"/>
              <a:t>RQ4: Emotions effect the user’s attention and perception on online advertisements, and intrusive ads are recommended to the people with positive valence and lower arousal level.</a:t>
            </a:r>
          </a:p>
          <a:p>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45</a:t>
            </a:fld>
            <a:endParaRPr lang="en-US"/>
          </a:p>
        </p:txBody>
      </p:sp>
    </p:spTree>
    <p:extLst>
      <p:ext uri="{BB962C8B-B14F-4D97-AF65-F5344CB8AC3E}">
        <p14:creationId xmlns:p14="http://schemas.microsoft.com/office/powerpoint/2010/main" val="225648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t>
            </a:r>
          </a:p>
        </p:txBody>
      </p:sp>
      <p:sp>
        <p:nvSpPr>
          <p:cNvPr id="10" name="Content Placeholder 9"/>
          <p:cNvSpPr>
            <a:spLocks noGrp="1"/>
          </p:cNvSpPr>
          <p:nvPr>
            <p:ph idx="1"/>
          </p:nvPr>
        </p:nvSpPr>
        <p:spPr>
          <a:xfrm>
            <a:off x="781050" y="1828800"/>
            <a:ext cx="5181600" cy="4343400"/>
          </a:xfrm>
        </p:spPr>
        <p:txBody>
          <a:bodyPr/>
          <a:lstStyle/>
          <a:p>
            <a:r>
              <a:rPr lang="en-US" dirty="0"/>
              <a:t>Interaction with different contents</a:t>
            </a:r>
          </a:p>
          <a:p>
            <a:pPr lvl="1"/>
            <a:r>
              <a:rPr lang="en-US" dirty="0"/>
              <a:t>Text / Video / Interactive Media</a:t>
            </a:r>
          </a:p>
          <a:p>
            <a:r>
              <a:rPr lang="en-US" dirty="0"/>
              <a:t>Measuring:</a:t>
            </a:r>
          </a:p>
          <a:p>
            <a:pPr lvl="1"/>
            <a:r>
              <a:rPr lang="en-US" dirty="0"/>
              <a:t>Eye Movements (Eye Tracking System)</a:t>
            </a:r>
          </a:p>
          <a:p>
            <a:pPr lvl="1"/>
            <a:r>
              <a:rPr lang="en-US" dirty="0"/>
              <a:t>Heart Rate Signal</a:t>
            </a:r>
          </a:p>
          <a:p>
            <a:pPr lvl="1"/>
            <a:r>
              <a:rPr lang="en-US" dirty="0"/>
              <a:t>Respiration Signal</a:t>
            </a:r>
          </a:p>
          <a:p>
            <a:pPr lvl="1"/>
            <a:r>
              <a:rPr lang="en-US" dirty="0"/>
              <a:t>Mouse Interaction</a:t>
            </a:r>
          </a:p>
          <a:p>
            <a:pPr lvl="1"/>
            <a:r>
              <a:rPr lang="en-US" dirty="0"/>
              <a:t>Keyboard Keystrokes</a:t>
            </a:r>
          </a:p>
          <a:p>
            <a:pPr lvl="1"/>
            <a:r>
              <a:rPr lang="en-US" dirty="0"/>
              <a:t>Visual Expressions</a:t>
            </a:r>
          </a:p>
          <a:p>
            <a:pPr lvl="1"/>
            <a:endParaRPr lang="en-US" dirty="0"/>
          </a:p>
        </p:txBody>
      </p:sp>
      <p:pic>
        <p:nvPicPr>
          <p:cNvPr id="11"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28800"/>
            <a:ext cx="5791200" cy="4343400"/>
          </a:xfrm>
          <a:prstGeom prst="rect">
            <a:avLst/>
          </a:prstGeom>
        </p:spPr>
      </p:pic>
      <p:sp>
        <p:nvSpPr>
          <p:cNvPr id="3" name="Slide Number Placeholder 2"/>
          <p:cNvSpPr>
            <a:spLocks noGrp="1"/>
          </p:cNvSpPr>
          <p:nvPr>
            <p:ph type="sldNum" sz="quarter" idx="12"/>
          </p:nvPr>
        </p:nvSpPr>
        <p:spPr/>
        <p:txBody>
          <a:bodyPr/>
          <a:lstStyle/>
          <a:p>
            <a:fld id="{A7F8E3F6-DE14-48B2-B2BC-6FABA9630FB8}" type="slidenum">
              <a:rPr lang="en-US" smtClean="0"/>
              <a:t>46</a:t>
            </a:fld>
            <a:endParaRPr lang="en-US"/>
          </a:p>
        </p:txBody>
      </p:sp>
    </p:spTree>
    <p:extLst>
      <p:ext uri="{BB962C8B-B14F-4D97-AF65-F5344CB8AC3E}">
        <p14:creationId xmlns:p14="http://schemas.microsoft.com/office/powerpoint/2010/main" val="388204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Sample Participant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62" t="4529"/>
          <a:stretch/>
        </p:blipFill>
        <p:spPr>
          <a:xfrm>
            <a:off x="1527863" y="1638300"/>
            <a:ext cx="8984561" cy="5029200"/>
          </a:xfrm>
          <a:prstGeom prst="rect">
            <a:avLst/>
          </a:prstGeom>
        </p:spPr>
      </p:pic>
      <p:sp>
        <p:nvSpPr>
          <p:cNvPr id="3" name="Slide Number Placeholder 2"/>
          <p:cNvSpPr>
            <a:spLocks noGrp="1"/>
          </p:cNvSpPr>
          <p:nvPr>
            <p:ph type="sldNum" sz="quarter" idx="12"/>
          </p:nvPr>
        </p:nvSpPr>
        <p:spPr/>
        <p:txBody>
          <a:bodyPr/>
          <a:lstStyle/>
          <a:p>
            <a:fld id="{A7F8E3F6-DE14-48B2-B2BC-6FABA9630FB8}" type="slidenum">
              <a:rPr lang="en-US" smtClean="0"/>
              <a:t>47</a:t>
            </a:fld>
            <a:endParaRPr lang="en-US"/>
          </a:p>
        </p:txBody>
      </p:sp>
    </p:spTree>
    <p:extLst>
      <p:ext uri="{BB962C8B-B14F-4D97-AF65-F5344CB8AC3E}">
        <p14:creationId xmlns:p14="http://schemas.microsoft.com/office/powerpoint/2010/main" val="78026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Sample Participant</a:t>
            </a:r>
          </a:p>
        </p:txBody>
      </p:sp>
      <p:sp>
        <p:nvSpPr>
          <p:cNvPr id="3" name="Slide Number Placeholder 2"/>
          <p:cNvSpPr>
            <a:spLocks noGrp="1"/>
          </p:cNvSpPr>
          <p:nvPr>
            <p:ph type="sldNum" sz="quarter" idx="12"/>
          </p:nvPr>
        </p:nvSpPr>
        <p:spPr/>
        <p:txBody>
          <a:bodyPr/>
          <a:lstStyle/>
          <a:p>
            <a:fld id="{A7F8E3F6-DE14-48B2-B2BC-6FABA9630FB8}" type="slidenum">
              <a:rPr lang="en-US" smtClean="0"/>
              <a:t>48</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847" y="1552507"/>
            <a:ext cx="7606903" cy="4846622"/>
          </a:xfrm>
          <a:prstGeom prst="rect">
            <a:avLst/>
          </a:prstGeom>
        </p:spPr>
      </p:pic>
      <p:sp>
        <p:nvSpPr>
          <p:cNvPr id="6" name="TextBox 5"/>
          <p:cNvSpPr txBox="1"/>
          <p:nvPr/>
        </p:nvSpPr>
        <p:spPr>
          <a:xfrm>
            <a:off x="2203847" y="6464653"/>
            <a:ext cx="7606903" cy="338554"/>
          </a:xfrm>
          <a:prstGeom prst="rect">
            <a:avLst/>
          </a:prstGeom>
          <a:noFill/>
        </p:spPr>
        <p:txBody>
          <a:bodyPr wrap="square" rtlCol="0">
            <a:spAutoFit/>
          </a:bodyPr>
          <a:lstStyle/>
          <a:p>
            <a:r>
              <a:rPr lang="en-US" sz="1600" dirty="0" err="1"/>
              <a:t>KinRes</a:t>
            </a:r>
            <a:r>
              <a:rPr lang="en-US" sz="1600" dirty="0"/>
              <a:t>. Available on GitHub (https://github.com/kavehbc/KinRes)</a:t>
            </a:r>
          </a:p>
        </p:txBody>
      </p:sp>
    </p:spTree>
    <p:extLst>
      <p:ext uri="{BB962C8B-B14F-4D97-AF65-F5344CB8AC3E}">
        <p14:creationId xmlns:p14="http://schemas.microsoft.com/office/powerpoint/2010/main" val="35472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 Tracking Sample</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634949"/>
            <a:ext cx="8991600" cy="5146851"/>
          </a:xfrm>
        </p:spPr>
      </p:pic>
      <p:sp>
        <p:nvSpPr>
          <p:cNvPr id="3" name="Slide Number Placeholder 2"/>
          <p:cNvSpPr>
            <a:spLocks noGrp="1"/>
          </p:cNvSpPr>
          <p:nvPr>
            <p:ph type="sldNum" sz="quarter" idx="12"/>
          </p:nvPr>
        </p:nvSpPr>
        <p:spPr/>
        <p:txBody>
          <a:bodyPr/>
          <a:lstStyle/>
          <a:p>
            <a:fld id="{A7F8E3F6-DE14-48B2-B2BC-6FABA9630FB8}" type="slidenum">
              <a:rPr lang="en-US" smtClean="0"/>
              <a:t>49</a:t>
            </a:fld>
            <a:endParaRPr lang="en-US"/>
          </a:p>
        </p:txBody>
      </p:sp>
    </p:spTree>
    <p:extLst>
      <p:ext uri="{BB962C8B-B14F-4D97-AF65-F5344CB8AC3E}">
        <p14:creationId xmlns:p14="http://schemas.microsoft.com/office/powerpoint/2010/main" val="149273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Overload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750" y="3295650"/>
            <a:ext cx="5937250" cy="3562350"/>
          </a:xfrm>
          <a:prstGeom prst="rect">
            <a:avLst/>
          </a:prstGeom>
        </p:spPr>
      </p:pic>
      <p:sp>
        <p:nvSpPr>
          <p:cNvPr id="6" name="Content Placeholder 2"/>
          <p:cNvSpPr txBox="1">
            <a:spLocks/>
          </p:cNvSpPr>
          <p:nvPr/>
        </p:nvSpPr>
        <p:spPr>
          <a:xfrm>
            <a:off x="1295400" y="1828800"/>
            <a:ext cx="6076950" cy="4114800"/>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r>
              <a:rPr lang="en-US" dirty="0"/>
              <a:t>“People read around 10 MB worth of material a day, hear 400 MB a day, and see 1 MB of information every second”</a:t>
            </a:r>
            <a:r>
              <a:rPr lang="en-US" sz="1400" dirty="0"/>
              <a:t> - The Economist, November 2006.</a:t>
            </a:r>
          </a:p>
          <a:p>
            <a:endParaRPr lang="en-US" dirty="0"/>
          </a:p>
          <a:p>
            <a:r>
              <a:rPr lang="en-US" dirty="0"/>
              <a:t>In 2015, consumption will raise to 74 GB a day </a:t>
            </a:r>
            <a:r>
              <a:rPr lang="en-US" sz="1400" dirty="0"/>
              <a:t>- UCSD Study 2014</a:t>
            </a:r>
          </a:p>
        </p:txBody>
      </p:sp>
      <p:sp>
        <p:nvSpPr>
          <p:cNvPr id="3" name="Slide Number Placeholder 2"/>
          <p:cNvSpPr>
            <a:spLocks noGrp="1"/>
          </p:cNvSpPr>
          <p:nvPr>
            <p:ph type="sldNum" sz="quarter" idx="12"/>
          </p:nvPr>
        </p:nvSpPr>
        <p:spPr/>
        <p:txBody>
          <a:bodyPr/>
          <a:lstStyle/>
          <a:p>
            <a:fld id="{A7F8E3F6-DE14-48B2-B2BC-6FABA9630FB8}" type="slidenum">
              <a:rPr lang="en-US" smtClean="0"/>
              <a:t>5</a:t>
            </a:fld>
            <a:endParaRPr lang="en-US"/>
          </a:p>
        </p:txBody>
      </p:sp>
    </p:spTree>
    <p:extLst>
      <p:ext uri="{BB962C8B-B14F-4D97-AF65-F5344CB8AC3E}">
        <p14:creationId xmlns:p14="http://schemas.microsoft.com/office/powerpoint/2010/main" val="3279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Works: Reinforcement Learning</a:t>
            </a:r>
          </a:p>
        </p:txBody>
      </p:sp>
      <p:sp>
        <p:nvSpPr>
          <p:cNvPr id="3" name="Content Placeholder 2"/>
          <p:cNvSpPr>
            <a:spLocks noGrp="1"/>
          </p:cNvSpPr>
          <p:nvPr>
            <p:ph idx="1"/>
          </p:nvPr>
        </p:nvSpPr>
        <p:spPr/>
        <p:txBody>
          <a:bodyPr>
            <a:normAutofit/>
          </a:bodyPr>
          <a:lstStyle/>
          <a:p>
            <a:pPr marL="0" indent="0">
              <a:lnSpc>
                <a:spcPct val="110000"/>
              </a:lnSpc>
              <a:buNone/>
            </a:pPr>
            <a:r>
              <a:rPr lang="en-US" b="1" dirty="0"/>
              <a:t>Customization/Personalization:</a:t>
            </a:r>
          </a:p>
          <a:p>
            <a:pPr>
              <a:lnSpc>
                <a:spcPct val="110000"/>
              </a:lnSpc>
            </a:pPr>
            <a:r>
              <a:rPr lang="en-US" dirty="0"/>
              <a:t>In order to place an effective advertising system, an intelligent system should be employed which can observe, learn and recommend better advertisements.</a:t>
            </a:r>
          </a:p>
          <a:p>
            <a:pPr>
              <a:lnSpc>
                <a:spcPct val="110000"/>
              </a:lnSpc>
            </a:pPr>
            <a:r>
              <a:rPr lang="en-US" dirty="0"/>
              <a:t>Reinforcement Learning is the best solution; such as “Multi-Armed Bandit” or “Q-Learning”</a:t>
            </a:r>
          </a:p>
        </p:txBody>
      </p:sp>
      <p:sp>
        <p:nvSpPr>
          <p:cNvPr id="4" name="Slide Number Placeholder 3"/>
          <p:cNvSpPr>
            <a:spLocks noGrp="1"/>
          </p:cNvSpPr>
          <p:nvPr>
            <p:ph type="sldNum" sz="quarter" idx="12"/>
          </p:nvPr>
        </p:nvSpPr>
        <p:spPr/>
        <p:txBody>
          <a:bodyPr/>
          <a:lstStyle/>
          <a:p>
            <a:fld id="{A7F8E3F6-DE14-48B2-B2BC-6FABA9630FB8}" type="slidenum">
              <a:rPr lang="en-US" smtClean="0"/>
              <a:t>50</a:t>
            </a:fld>
            <a:endParaRPr lang="en-US"/>
          </a:p>
        </p:txBody>
      </p:sp>
    </p:spTree>
    <p:extLst>
      <p:ext uri="{BB962C8B-B14F-4D97-AF65-F5344CB8AC3E}">
        <p14:creationId xmlns:p14="http://schemas.microsoft.com/office/powerpoint/2010/main" val="9447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Works: Game Theory</a:t>
            </a:r>
          </a:p>
        </p:txBody>
      </p:sp>
      <p:sp>
        <p:nvSpPr>
          <p:cNvPr id="3" name="Content Placeholder 2"/>
          <p:cNvSpPr>
            <a:spLocks noGrp="1"/>
          </p:cNvSpPr>
          <p:nvPr>
            <p:ph idx="1"/>
          </p:nvPr>
        </p:nvSpPr>
        <p:spPr/>
        <p:txBody>
          <a:bodyPr>
            <a:normAutofit/>
          </a:bodyPr>
          <a:lstStyle/>
          <a:p>
            <a:pPr>
              <a:lnSpc>
                <a:spcPct val="110000"/>
              </a:lnSpc>
            </a:pPr>
            <a:r>
              <a:rPr lang="en-US" dirty="0"/>
              <a:t>The results will be modeled with a game theory game into the computational advertising systems to recommend the online ads in more effective forms of presentation.</a:t>
            </a:r>
          </a:p>
        </p:txBody>
      </p:sp>
      <p:sp>
        <p:nvSpPr>
          <p:cNvPr id="4" name="Slide Number Placeholder 3"/>
          <p:cNvSpPr>
            <a:spLocks noGrp="1"/>
          </p:cNvSpPr>
          <p:nvPr>
            <p:ph type="sldNum" sz="quarter" idx="12"/>
          </p:nvPr>
        </p:nvSpPr>
        <p:spPr/>
        <p:txBody>
          <a:bodyPr/>
          <a:lstStyle/>
          <a:p>
            <a:fld id="{A7F8E3F6-DE14-48B2-B2BC-6FABA9630FB8}" type="slidenum">
              <a:rPr lang="en-US" smtClean="0"/>
              <a:t>51</a:t>
            </a:fld>
            <a:endParaRPr lang="en-US"/>
          </a:p>
        </p:txBody>
      </p:sp>
    </p:spTree>
    <p:extLst>
      <p:ext uri="{BB962C8B-B14F-4D97-AF65-F5344CB8AC3E}">
        <p14:creationId xmlns:p14="http://schemas.microsoft.com/office/powerpoint/2010/main" val="33242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Works</a:t>
            </a:r>
          </a:p>
        </p:txBody>
      </p:sp>
      <p:sp>
        <p:nvSpPr>
          <p:cNvPr id="3" name="Content Placeholder 2"/>
          <p:cNvSpPr>
            <a:spLocks noGrp="1"/>
          </p:cNvSpPr>
          <p:nvPr>
            <p:ph idx="1"/>
          </p:nvPr>
        </p:nvSpPr>
        <p:spPr/>
        <p:txBody>
          <a:bodyPr>
            <a:normAutofit fontScale="92500" lnSpcReduction="10000"/>
          </a:bodyPr>
          <a:lstStyle/>
          <a:p>
            <a:pPr marL="0" indent="0" algn="just">
              <a:lnSpc>
                <a:spcPct val="110000"/>
              </a:lnSpc>
              <a:buNone/>
            </a:pPr>
            <a:r>
              <a:rPr lang="en-US" b="1" dirty="0"/>
              <a:t>Metaphor Semantic </a:t>
            </a:r>
            <a:endParaRPr lang="en-US" sz="1600" dirty="0"/>
          </a:p>
          <a:p>
            <a:pPr marL="0" indent="0">
              <a:lnSpc>
                <a:spcPct val="110000"/>
              </a:lnSpc>
              <a:buNone/>
            </a:pPr>
            <a:r>
              <a:rPr lang="en-US" dirty="0"/>
              <a:t>Processing the language without considering the language metaphor would narrow the understanding and would limit the usability of the system in Human Computer Interaction (HCI).</a:t>
            </a:r>
          </a:p>
          <a:p>
            <a:pPr marL="0" indent="0">
              <a:lnSpc>
                <a:spcPct val="110000"/>
              </a:lnSpc>
              <a:buNone/>
            </a:pPr>
            <a:r>
              <a:rPr lang="en-US" dirty="0"/>
              <a:t>To address the above issue, Metaphor Semantic Ontology can be suggested. Metaphor is a linguistic term which talks about the literature background and human cultural differences. The integration of metaphor into the semantic ontology might result the better effect of machine understanding. Metaphor Semantic Ontology can build multi-cultural systems which are able to communicate and understand the users individually from various cultural backgrounds.</a:t>
            </a:r>
          </a:p>
        </p:txBody>
      </p:sp>
      <p:sp>
        <p:nvSpPr>
          <p:cNvPr id="4" name="Slide Number Placeholder 3"/>
          <p:cNvSpPr>
            <a:spLocks noGrp="1"/>
          </p:cNvSpPr>
          <p:nvPr>
            <p:ph type="sldNum" sz="quarter" idx="12"/>
          </p:nvPr>
        </p:nvSpPr>
        <p:spPr/>
        <p:txBody>
          <a:bodyPr/>
          <a:lstStyle/>
          <a:p>
            <a:fld id="{A7F8E3F6-DE14-48B2-B2BC-6FABA9630FB8}" type="slidenum">
              <a:rPr lang="en-US" smtClean="0"/>
              <a:t>52</a:t>
            </a:fld>
            <a:endParaRPr lang="en-US"/>
          </a:p>
        </p:txBody>
      </p:sp>
    </p:spTree>
    <p:extLst>
      <p:ext uri="{BB962C8B-B14F-4D97-AF65-F5344CB8AC3E}">
        <p14:creationId xmlns:p14="http://schemas.microsoft.com/office/powerpoint/2010/main" val="18678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sz="half" idx="1"/>
          </p:nvPr>
        </p:nvSpPr>
        <p:spPr>
          <a:xfrm>
            <a:off x="131885" y="1608993"/>
            <a:ext cx="11957538" cy="4953732"/>
          </a:xfrm>
        </p:spPr>
        <p:txBody>
          <a:bodyPr>
            <a:normAutofit fontScale="55000" lnSpcReduction="20000"/>
          </a:bodyPr>
          <a:lstStyle/>
          <a:p>
            <a:pPr>
              <a:lnSpc>
                <a:spcPct val="120000"/>
              </a:lnSpc>
              <a:spcBef>
                <a:spcPts val="0"/>
              </a:spcBef>
            </a:pPr>
            <a:r>
              <a:rPr lang="en-US" dirty="0"/>
              <a:t>1.	Agarwal, A., </a:t>
            </a:r>
            <a:r>
              <a:rPr lang="en-US" dirty="0" err="1"/>
              <a:t>Hosanagar</a:t>
            </a:r>
            <a:r>
              <a:rPr lang="en-US" dirty="0"/>
              <a:t>, K., and Smith, M.D., 2011. Location, location, location: An analysis of profitability of position in online advertising markets. </a:t>
            </a:r>
            <a:r>
              <a:rPr lang="en-US" i="1" dirty="0"/>
              <a:t>Journal of marketing research 48</a:t>
            </a:r>
            <a:r>
              <a:rPr lang="en-US" dirty="0"/>
              <a:t>, 6, 1057-1073.   http://dx.doi.org/10.1509/jmr.08.0468</a:t>
            </a:r>
          </a:p>
          <a:p>
            <a:pPr>
              <a:lnSpc>
                <a:spcPct val="120000"/>
              </a:lnSpc>
              <a:spcBef>
                <a:spcPts val="0"/>
              </a:spcBef>
            </a:pPr>
            <a:r>
              <a:rPr lang="en-US" dirty="0"/>
              <a:t>2.	Bakhtiyari, K. and Husain, H., 2014. Fuzzy model of dominance emotions in affective computing. </a:t>
            </a:r>
            <a:r>
              <a:rPr lang="en-US" i="1" dirty="0"/>
              <a:t>Journal of Neural Computing and Applications 25</a:t>
            </a:r>
            <a:r>
              <a:rPr lang="en-US" dirty="0"/>
              <a:t>, 6, 1467-1477.   http://dx.doi.org/10.1007/s00521-014-1637-6</a:t>
            </a:r>
          </a:p>
          <a:p>
            <a:pPr>
              <a:lnSpc>
                <a:spcPct val="120000"/>
              </a:lnSpc>
              <a:spcBef>
                <a:spcPts val="0"/>
              </a:spcBef>
            </a:pPr>
            <a:r>
              <a:rPr lang="en-US" dirty="0"/>
              <a:t>3.	Bakhtiyari, K., Taghavi, M., and Husain, H., 2014. Implementation of Emotional-Aware Computer Systems Using Typical Input Devices. In </a:t>
            </a:r>
            <a:r>
              <a:rPr lang="en-US" i="1" dirty="0"/>
              <a:t>Intelligent Information and Database Systems</a:t>
            </a:r>
            <a:r>
              <a:rPr lang="en-US" dirty="0"/>
              <a:t>, N.T. Nguyen, B. </a:t>
            </a:r>
            <a:r>
              <a:rPr lang="en-US" dirty="0" err="1"/>
              <a:t>Attachoo</a:t>
            </a:r>
            <a:r>
              <a:rPr lang="en-US" dirty="0"/>
              <a:t>, B. Trawiński and K. </a:t>
            </a:r>
            <a:r>
              <a:rPr lang="en-US" dirty="0" err="1"/>
              <a:t>Somboonviwat</a:t>
            </a:r>
            <a:r>
              <a:rPr lang="en-US" dirty="0"/>
              <a:t> Eds. Springer International Publishing, Bangkok, Thailand, 364-374.   http://dx.doi.org/10.1007/978-3-319-05476-6_37</a:t>
            </a:r>
          </a:p>
          <a:p>
            <a:pPr>
              <a:lnSpc>
                <a:spcPct val="120000"/>
              </a:lnSpc>
              <a:spcBef>
                <a:spcPts val="0"/>
              </a:spcBef>
            </a:pPr>
            <a:r>
              <a:rPr lang="en-US" dirty="0"/>
              <a:t>4.	Bakhtiyari, K., Taghavi, M., and Husain, H., 2015. Hybrid affective computing—keyboard, mouse and touch screen: from review to experiment. </a:t>
            </a:r>
            <a:r>
              <a:rPr lang="en-US" i="1" dirty="0"/>
              <a:t>Journal of Neural Computing and Applications 26</a:t>
            </a:r>
            <a:r>
              <a:rPr lang="en-US" dirty="0"/>
              <a:t>, 6, 1277-1296.   http://dx.doi.org/10.1007/s00521-014-1790-y</a:t>
            </a:r>
          </a:p>
          <a:p>
            <a:pPr>
              <a:lnSpc>
                <a:spcPct val="120000"/>
              </a:lnSpc>
              <a:spcBef>
                <a:spcPts val="0"/>
              </a:spcBef>
            </a:pPr>
            <a:r>
              <a:rPr lang="en-US" dirty="0"/>
              <a:t>5.	</a:t>
            </a:r>
            <a:r>
              <a:rPr lang="en-US" dirty="0" err="1"/>
              <a:t>Desmet</a:t>
            </a:r>
            <a:r>
              <a:rPr lang="en-US" dirty="0"/>
              <a:t>, P., </a:t>
            </a:r>
            <a:r>
              <a:rPr lang="en-US" dirty="0" err="1"/>
              <a:t>Vastenburg</a:t>
            </a:r>
            <a:r>
              <a:rPr lang="en-US" dirty="0"/>
              <a:t>, M., Van Bel, D., and Romero Herrera, N., 2012. Pick-A-Mood; development and application of a pictorial mood-reporting instrument. In </a:t>
            </a:r>
            <a:r>
              <a:rPr lang="en-US" i="1" dirty="0"/>
              <a:t>Out of Control: Proceedings of the 8th International Conference on Design and Emotion, London, UK, 11-14 September 2012</a:t>
            </a:r>
            <a:r>
              <a:rPr lang="en-US" dirty="0"/>
              <a:t>. </a:t>
            </a:r>
          </a:p>
          <a:p>
            <a:pPr>
              <a:lnSpc>
                <a:spcPct val="120000"/>
              </a:lnSpc>
              <a:spcBef>
                <a:spcPts val="0"/>
              </a:spcBef>
            </a:pPr>
            <a:r>
              <a:rPr lang="en-US" dirty="0"/>
              <a:t>6.	</a:t>
            </a:r>
            <a:r>
              <a:rPr lang="en-US" dirty="0" err="1"/>
              <a:t>Hartel</a:t>
            </a:r>
            <a:r>
              <a:rPr lang="en-US" dirty="0"/>
              <a:t>, C.E.J., </a:t>
            </a:r>
            <a:r>
              <a:rPr lang="en-US" dirty="0" err="1"/>
              <a:t>Ashkanasy</a:t>
            </a:r>
            <a:r>
              <a:rPr lang="en-US" dirty="0"/>
              <a:t>, N.M., and </a:t>
            </a:r>
            <a:r>
              <a:rPr lang="en-US" dirty="0" err="1"/>
              <a:t>Zerbe</a:t>
            </a:r>
            <a:r>
              <a:rPr lang="en-US" dirty="0"/>
              <a:t>, W.J., 2007. </a:t>
            </a:r>
            <a:r>
              <a:rPr lang="en-US" i="1" dirty="0"/>
              <a:t>Functionality, Intentionality and Morality</a:t>
            </a:r>
            <a:r>
              <a:rPr lang="en-US" dirty="0"/>
              <a:t>. Elsevier.</a:t>
            </a:r>
          </a:p>
          <a:p>
            <a:pPr>
              <a:lnSpc>
                <a:spcPct val="120000"/>
              </a:lnSpc>
              <a:spcBef>
                <a:spcPts val="0"/>
              </a:spcBef>
            </a:pPr>
            <a:r>
              <a:rPr lang="en-US" dirty="0"/>
              <a:t>7.	</a:t>
            </a:r>
            <a:r>
              <a:rPr lang="en-US" dirty="0" err="1"/>
              <a:t>Kuisma</a:t>
            </a:r>
            <a:r>
              <a:rPr lang="en-US" dirty="0"/>
              <a:t>, J., </a:t>
            </a:r>
            <a:r>
              <a:rPr lang="en-US" dirty="0" err="1"/>
              <a:t>Simola</a:t>
            </a:r>
            <a:r>
              <a:rPr lang="en-US" dirty="0"/>
              <a:t>, J., </a:t>
            </a:r>
            <a:r>
              <a:rPr lang="en-US" dirty="0" err="1"/>
              <a:t>Uusitalo</a:t>
            </a:r>
            <a:r>
              <a:rPr lang="en-US" dirty="0"/>
              <a:t>, L., and </a:t>
            </a:r>
            <a:r>
              <a:rPr lang="en-US" dirty="0" err="1"/>
              <a:t>Öörni</a:t>
            </a:r>
            <a:r>
              <a:rPr lang="en-US" dirty="0"/>
              <a:t>, A., 2010. The effects of animation and format on the perception and memory of online advertising. </a:t>
            </a:r>
            <a:r>
              <a:rPr lang="en-US" i="1" dirty="0"/>
              <a:t>Journal of Interactive Marketing 24</a:t>
            </a:r>
            <a:r>
              <a:rPr lang="en-US" dirty="0"/>
              <a:t>, 4, 269-282.   http://dx.doi.org/10.1016/j.intmar.2010.07.002</a:t>
            </a:r>
          </a:p>
          <a:p>
            <a:pPr>
              <a:lnSpc>
                <a:spcPct val="120000"/>
              </a:lnSpc>
              <a:spcBef>
                <a:spcPts val="0"/>
              </a:spcBef>
            </a:pPr>
            <a:r>
              <a:rPr lang="en-US" dirty="0"/>
              <a:t>8.	Lin, Y.-L. and Chen, Y.-W., 2009. Effects of ad types, positions, animation lengths, and exposure times on the click-through rate of animated online advertisings. </a:t>
            </a:r>
            <a:r>
              <a:rPr lang="en-US" i="1" dirty="0"/>
              <a:t>Computers &amp; Industrial Engineering 57</a:t>
            </a:r>
            <a:r>
              <a:rPr lang="en-US" dirty="0"/>
              <a:t>, 2, 580-591.   http://dx.doi.org/10.1016/j.cie.2008.08.011</a:t>
            </a:r>
          </a:p>
          <a:p>
            <a:pPr>
              <a:lnSpc>
                <a:spcPct val="120000"/>
              </a:lnSpc>
              <a:spcBef>
                <a:spcPts val="0"/>
              </a:spcBef>
            </a:pPr>
            <a:r>
              <a:rPr lang="en-US" dirty="0"/>
              <a:t>9.	</a:t>
            </a:r>
            <a:r>
              <a:rPr lang="en-US" dirty="0" err="1"/>
              <a:t>Mccoy</a:t>
            </a:r>
            <a:r>
              <a:rPr lang="en-US" dirty="0"/>
              <a:t>, S., </a:t>
            </a:r>
            <a:r>
              <a:rPr lang="en-US" dirty="0" err="1"/>
              <a:t>Everard</a:t>
            </a:r>
            <a:r>
              <a:rPr lang="en-US" dirty="0"/>
              <a:t>, A., </a:t>
            </a:r>
            <a:r>
              <a:rPr lang="en-US" dirty="0" err="1"/>
              <a:t>Polak</a:t>
            </a:r>
            <a:r>
              <a:rPr lang="en-US" dirty="0"/>
              <a:t>, P., and </a:t>
            </a:r>
            <a:r>
              <a:rPr lang="en-US" dirty="0" err="1"/>
              <a:t>Galletta</a:t>
            </a:r>
            <a:r>
              <a:rPr lang="en-US" dirty="0"/>
              <a:t>, D.F., 2007. The effects of online advertising. </a:t>
            </a:r>
            <a:r>
              <a:rPr lang="en-US" i="1" dirty="0"/>
              <a:t>Communications of the ACM 50</a:t>
            </a:r>
            <a:r>
              <a:rPr lang="en-US" dirty="0"/>
              <a:t>, 3, 84-88.   http://dx.doi.org/10.1145/1226736.1226740</a:t>
            </a:r>
          </a:p>
          <a:p>
            <a:pPr>
              <a:lnSpc>
                <a:spcPct val="120000"/>
              </a:lnSpc>
              <a:spcBef>
                <a:spcPts val="0"/>
              </a:spcBef>
            </a:pPr>
            <a:r>
              <a:rPr lang="en-US" dirty="0"/>
              <a:t>10.	</a:t>
            </a:r>
            <a:r>
              <a:rPr lang="en-US" dirty="0" err="1"/>
              <a:t>Mccoy</a:t>
            </a:r>
            <a:r>
              <a:rPr lang="en-US" dirty="0"/>
              <a:t>, S., </a:t>
            </a:r>
            <a:r>
              <a:rPr lang="en-US" dirty="0" err="1"/>
              <a:t>Everard</a:t>
            </a:r>
            <a:r>
              <a:rPr lang="en-US" dirty="0"/>
              <a:t>, A., </a:t>
            </a:r>
            <a:r>
              <a:rPr lang="en-US" dirty="0" err="1"/>
              <a:t>Polak</a:t>
            </a:r>
            <a:r>
              <a:rPr lang="en-US" dirty="0"/>
              <a:t>, P., and </a:t>
            </a:r>
            <a:r>
              <a:rPr lang="en-US" dirty="0" err="1"/>
              <a:t>Galletta</a:t>
            </a:r>
            <a:r>
              <a:rPr lang="en-US" dirty="0"/>
              <a:t>, D.F., 2008. An experimental study of antecedents and consequences of online ad intrusiveness. </a:t>
            </a:r>
            <a:r>
              <a:rPr lang="en-US" i="1" dirty="0"/>
              <a:t>Intl. Journal of Human–Computer Interaction 24</a:t>
            </a:r>
            <a:r>
              <a:rPr lang="en-US" dirty="0"/>
              <a:t>, 7, 672-699.   http://dx.doi.org/10.1080/10447310802335664</a:t>
            </a:r>
          </a:p>
          <a:p>
            <a:pPr>
              <a:lnSpc>
                <a:spcPct val="120000"/>
              </a:lnSpc>
              <a:spcBef>
                <a:spcPts val="0"/>
              </a:spcBef>
            </a:pPr>
            <a:r>
              <a:rPr lang="en-US" dirty="0"/>
              <a:t>11.	</a:t>
            </a:r>
            <a:r>
              <a:rPr lang="en-US" dirty="0" err="1"/>
              <a:t>Petrovici</a:t>
            </a:r>
            <a:r>
              <a:rPr lang="en-US" dirty="0"/>
              <a:t>, I., 2014. Aspects of Symbolic Communications in Online Advertising. </a:t>
            </a:r>
            <a:r>
              <a:rPr lang="en-US" i="1" dirty="0"/>
              <a:t>Procedia-Social and Behavioral Sciences 149</a:t>
            </a:r>
            <a:r>
              <a:rPr lang="en-US" dirty="0"/>
              <a:t>, 719-723.   http://dx.doi.org/10.1016/j.sbspro.2014.08.276</a:t>
            </a:r>
          </a:p>
        </p:txBody>
      </p:sp>
      <p:sp>
        <p:nvSpPr>
          <p:cNvPr id="4" name="Slide Number Placeholder 3"/>
          <p:cNvSpPr>
            <a:spLocks noGrp="1"/>
          </p:cNvSpPr>
          <p:nvPr>
            <p:ph type="sldNum" sz="quarter" idx="12"/>
          </p:nvPr>
        </p:nvSpPr>
        <p:spPr/>
        <p:txBody>
          <a:bodyPr/>
          <a:lstStyle/>
          <a:p>
            <a:fld id="{A7F8E3F6-DE14-48B2-B2BC-6FABA9630FB8}" type="slidenum">
              <a:rPr lang="en-US" smtClean="0"/>
              <a:t>53</a:t>
            </a:fld>
            <a:endParaRPr lang="en-US"/>
          </a:p>
        </p:txBody>
      </p:sp>
    </p:spTree>
    <p:extLst>
      <p:ext uri="{BB962C8B-B14F-4D97-AF65-F5344CB8AC3E}">
        <p14:creationId xmlns:p14="http://schemas.microsoft.com/office/powerpoint/2010/main" val="391148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Q&amp;A</a:t>
            </a:r>
          </a:p>
        </p:txBody>
      </p:sp>
      <p:sp>
        <p:nvSpPr>
          <p:cNvPr id="5" name="Subtitle 4"/>
          <p:cNvSpPr>
            <a:spLocks noGrp="1"/>
          </p:cNvSpPr>
          <p:nvPr>
            <p:ph type="subTitle" idx="1"/>
          </p:nvPr>
        </p:nvSpPr>
        <p:spPr/>
        <p:txBody>
          <a:bodyPr/>
          <a:lstStyle/>
          <a:p>
            <a:endParaRPr lang="en-US" dirty="0"/>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3667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Recommender Systems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094" y="1545684"/>
            <a:ext cx="6119812" cy="5178966"/>
          </a:xfrm>
          <a:prstGeom prst="rect">
            <a:avLst/>
          </a:prstGeom>
        </p:spPr>
      </p:pic>
      <p:sp>
        <p:nvSpPr>
          <p:cNvPr id="4" name="Slide Number Placeholder 3"/>
          <p:cNvSpPr>
            <a:spLocks noGrp="1"/>
          </p:cNvSpPr>
          <p:nvPr>
            <p:ph type="sldNum" sz="quarter" idx="12"/>
          </p:nvPr>
        </p:nvSpPr>
        <p:spPr/>
        <p:txBody>
          <a:bodyPr/>
          <a:lstStyle/>
          <a:p>
            <a:fld id="{A7F8E3F6-DE14-48B2-B2BC-6FABA9630FB8}" type="slidenum">
              <a:rPr lang="en-US" smtClean="0"/>
              <a:t>6</a:t>
            </a:fld>
            <a:endParaRPr lang="en-US"/>
          </a:p>
        </p:txBody>
      </p:sp>
    </p:spTree>
    <p:extLst>
      <p:ext uri="{BB962C8B-B14F-4D97-AF65-F5344CB8AC3E}">
        <p14:creationId xmlns:p14="http://schemas.microsoft.com/office/powerpoint/2010/main" val="386203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Recommender System</a:t>
            </a:r>
          </a:p>
        </p:txBody>
      </p:sp>
      <p:sp>
        <p:nvSpPr>
          <p:cNvPr id="3" name="Content Placeholder 2"/>
          <p:cNvSpPr>
            <a:spLocks noGrp="1"/>
          </p:cNvSpPr>
          <p:nvPr>
            <p:ph idx="1"/>
          </p:nvPr>
        </p:nvSpPr>
        <p:spPr>
          <a:xfrm>
            <a:off x="1151562" y="1695235"/>
            <a:ext cx="10240338" cy="4762716"/>
          </a:xfrm>
        </p:spPr>
        <p:txBody>
          <a:bodyPr>
            <a:noAutofit/>
          </a:bodyPr>
          <a:lstStyle/>
          <a:p>
            <a:pPr marL="0" indent="0">
              <a:buNone/>
            </a:pPr>
            <a:r>
              <a:rPr lang="en-US" b="1" dirty="0"/>
              <a:t>What is a Recommender System?</a:t>
            </a:r>
          </a:p>
          <a:p>
            <a:r>
              <a:rPr lang="en-US" dirty="0"/>
              <a:t>Recommender Systems (RS) generate a list of items (or people) to be recommended to the users. These systems predict the rating of the item which the user would give.</a:t>
            </a:r>
          </a:p>
          <a:p>
            <a:r>
              <a:rPr lang="en-US" dirty="0"/>
              <a:t>Recommender Systems (RS) was being discussed in Data Mining and Information Filtering (Information Retrieval) areas, but it has been chosen as a separate research area in 1990s and it is becoming very popular.</a:t>
            </a:r>
          </a:p>
          <a:p>
            <a:endParaRPr lang="en-US" dirty="0"/>
          </a:p>
          <a:p>
            <a:r>
              <a:rPr lang="en-US" dirty="0"/>
              <a:t>Estimate a </a:t>
            </a:r>
            <a:r>
              <a:rPr lang="en-US" b="1" i="1" dirty="0"/>
              <a:t>utility function </a:t>
            </a:r>
            <a:r>
              <a:rPr lang="en-US" dirty="0"/>
              <a:t>to </a:t>
            </a:r>
            <a:r>
              <a:rPr lang="en-US" b="1" i="1" dirty="0"/>
              <a:t>predict </a:t>
            </a:r>
            <a:r>
              <a:rPr lang="en-US" dirty="0"/>
              <a:t>how a user will </a:t>
            </a:r>
            <a:r>
              <a:rPr lang="en-US" b="1" i="1" dirty="0"/>
              <a:t>like </a:t>
            </a:r>
            <a:r>
              <a:rPr lang="en-US" b="1" dirty="0"/>
              <a:t> </a:t>
            </a:r>
            <a:r>
              <a:rPr lang="en-US" dirty="0"/>
              <a:t>an item.</a:t>
            </a:r>
          </a:p>
        </p:txBody>
      </p:sp>
      <p:sp>
        <p:nvSpPr>
          <p:cNvPr id="4" name="Slide Number Placeholder 3"/>
          <p:cNvSpPr>
            <a:spLocks noGrp="1"/>
          </p:cNvSpPr>
          <p:nvPr>
            <p:ph type="sldNum" sz="quarter" idx="12"/>
          </p:nvPr>
        </p:nvSpPr>
        <p:spPr/>
        <p:txBody>
          <a:bodyPr/>
          <a:lstStyle/>
          <a:p>
            <a:fld id="{A7F8E3F6-DE14-48B2-B2BC-6FABA9630FB8}" type="slidenum">
              <a:rPr lang="en-US" smtClean="0"/>
              <a:t>7</a:t>
            </a:fld>
            <a:endParaRPr lang="en-US"/>
          </a:p>
        </p:txBody>
      </p:sp>
    </p:spTree>
    <p:extLst>
      <p:ext uri="{BB962C8B-B14F-4D97-AF65-F5344CB8AC3E}">
        <p14:creationId xmlns:p14="http://schemas.microsoft.com/office/powerpoint/2010/main" val="357423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a:t>
            </a:r>
          </a:p>
        </p:txBody>
      </p:sp>
      <p:sp>
        <p:nvSpPr>
          <p:cNvPr id="6" name="Content Placeholder 2"/>
          <p:cNvSpPr txBox="1">
            <a:spLocks/>
          </p:cNvSpPr>
          <p:nvPr/>
        </p:nvSpPr>
        <p:spPr>
          <a:xfrm>
            <a:off x="1295400" y="1828800"/>
            <a:ext cx="9448800" cy="4114800"/>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b="1" dirty="0"/>
              <a:t>CNN Money, “The race to create a 'smart' Google”:</a:t>
            </a:r>
            <a:endParaRPr lang="en-US" dirty="0"/>
          </a:p>
          <a:p>
            <a:pPr marL="0" indent="0">
              <a:buNone/>
            </a:pPr>
            <a:r>
              <a:rPr lang="en-US" i="1" dirty="0"/>
              <a:t>The Web, they say, is leaving the era of search and entering one of discovery. What's the difference?</a:t>
            </a:r>
          </a:p>
          <a:p>
            <a:r>
              <a:rPr lang="en-US" i="1" dirty="0"/>
              <a:t>Search is what you do when you're looking for something.</a:t>
            </a:r>
          </a:p>
          <a:p>
            <a:r>
              <a:rPr lang="en-US" i="1" dirty="0"/>
              <a:t>Discovery is when something wonderful that you didn't know existed, or didn't know how to ask for, finds you.</a:t>
            </a:r>
          </a:p>
        </p:txBody>
      </p:sp>
      <p:sp>
        <p:nvSpPr>
          <p:cNvPr id="3" name="Slide Number Placeholder 2"/>
          <p:cNvSpPr>
            <a:spLocks noGrp="1"/>
          </p:cNvSpPr>
          <p:nvPr>
            <p:ph type="sldNum" sz="quarter" idx="12"/>
          </p:nvPr>
        </p:nvSpPr>
        <p:spPr/>
        <p:txBody>
          <a:bodyPr/>
          <a:lstStyle/>
          <a:p>
            <a:fld id="{A7F8E3F6-DE14-48B2-B2BC-6FABA9630FB8}" type="slidenum">
              <a:rPr lang="en-US" smtClean="0"/>
              <a:t>8</a:t>
            </a:fld>
            <a:endParaRPr lang="en-US"/>
          </a:p>
        </p:txBody>
      </p:sp>
    </p:spTree>
    <p:extLst>
      <p:ext uri="{BB962C8B-B14F-4D97-AF65-F5344CB8AC3E}">
        <p14:creationId xmlns:p14="http://schemas.microsoft.com/office/powerpoint/2010/main" val="13463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Recommender System important?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707" y="3600451"/>
            <a:ext cx="3810000" cy="2857500"/>
          </a:xfrm>
          <a:prstGeom prst="rect">
            <a:avLst/>
          </a:prstGeom>
        </p:spPr>
      </p:pic>
      <p:sp>
        <p:nvSpPr>
          <p:cNvPr id="6" name="Content Placeholder 2"/>
          <p:cNvSpPr>
            <a:spLocks noGrp="1"/>
          </p:cNvSpPr>
          <p:nvPr>
            <p:ph idx="1"/>
          </p:nvPr>
        </p:nvSpPr>
        <p:spPr>
          <a:xfrm>
            <a:off x="1151562" y="2190749"/>
            <a:ext cx="9745038" cy="4267201"/>
          </a:xfrm>
        </p:spPr>
        <p:txBody>
          <a:bodyPr>
            <a:noAutofit/>
          </a:bodyPr>
          <a:lstStyle/>
          <a:p>
            <a:r>
              <a:rPr lang="en-US" b="1" dirty="0"/>
              <a:t>Netflix</a:t>
            </a:r>
            <a:r>
              <a:rPr lang="en-US" dirty="0"/>
              <a:t>: 2/3 of the movies watched are recommended</a:t>
            </a:r>
          </a:p>
          <a:p>
            <a:r>
              <a:rPr lang="en-US" b="1" dirty="0"/>
              <a:t>Google News</a:t>
            </a:r>
            <a:r>
              <a:rPr lang="en-US" dirty="0"/>
              <a:t>: recommendations generate 38% more click-through</a:t>
            </a:r>
          </a:p>
          <a:p>
            <a:r>
              <a:rPr lang="en-US" b="1" dirty="0"/>
              <a:t>Amazon</a:t>
            </a:r>
            <a:r>
              <a:rPr lang="en-US" dirty="0"/>
              <a:t>: 35% sales from recommendations</a:t>
            </a:r>
          </a:p>
          <a:p>
            <a:r>
              <a:rPr lang="en-US" b="1" dirty="0" err="1"/>
              <a:t>Choicestream</a:t>
            </a:r>
            <a:r>
              <a:rPr lang="en-US" dirty="0"/>
              <a:t>: 28% of the people would buy more music if they found what they liked.</a:t>
            </a:r>
          </a:p>
        </p:txBody>
      </p:sp>
      <p:sp>
        <p:nvSpPr>
          <p:cNvPr id="3" name="Slide Number Placeholder 2"/>
          <p:cNvSpPr>
            <a:spLocks noGrp="1"/>
          </p:cNvSpPr>
          <p:nvPr>
            <p:ph type="sldNum" sz="quarter" idx="12"/>
          </p:nvPr>
        </p:nvSpPr>
        <p:spPr/>
        <p:txBody>
          <a:bodyPr/>
          <a:lstStyle/>
          <a:p>
            <a:fld id="{A7F8E3F6-DE14-48B2-B2BC-6FABA9630FB8}" type="slidenum">
              <a:rPr lang="en-US" smtClean="0"/>
              <a:t>9</a:t>
            </a:fld>
            <a:endParaRPr lang="en-US"/>
          </a:p>
        </p:txBody>
      </p:sp>
    </p:spTree>
    <p:extLst>
      <p:ext uri="{BB962C8B-B14F-4D97-AF65-F5344CB8AC3E}">
        <p14:creationId xmlns:p14="http://schemas.microsoft.com/office/powerpoint/2010/main" val="361215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direction presentation (widescreen)</Template>
  <TotalTime>0</TotalTime>
  <Words>3244</Words>
  <Application>Microsoft Office PowerPoint</Application>
  <PresentationFormat>Widescreen</PresentationFormat>
  <Paragraphs>568</Paragraphs>
  <Slides>54</Slides>
  <Notes>53</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Book Antiqua</vt:lpstr>
      <vt:lpstr>Calibri</vt:lpstr>
      <vt:lpstr>Cambria</vt:lpstr>
      <vt:lpstr>Times New Roman</vt:lpstr>
      <vt:lpstr>Sales Direction 16X9</vt:lpstr>
      <vt:lpstr>Artificial Emotional Intelligence in the Future of Computational Advertising</vt:lpstr>
      <vt:lpstr>BIO</vt:lpstr>
      <vt:lpstr>BIO: Academic Publications</vt:lpstr>
      <vt:lpstr>Outline</vt:lpstr>
      <vt:lpstr>Information Overload</vt:lpstr>
      <vt:lpstr>Recommender Systems</vt:lpstr>
      <vt:lpstr>Recommender System</vt:lpstr>
      <vt:lpstr>Recommendation</vt:lpstr>
      <vt:lpstr>Why is Recommender System important?</vt:lpstr>
      <vt:lpstr>RS as a Research Area</vt:lpstr>
      <vt:lpstr>Recommender System</vt:lpstr>
      <vt:lpstr>Recommender System Applications</vt:lpstr>
      <vt:lpstr>Future of Advertising…</vt:lpstr>
      <vt:lpstr>Future of Advertising…</vt:lpstr>
      <vt:lpstr>PowerPoint Presentation</vt:lpstr>
      <vt:lpstr>Current State of Advertising…</vt:lpstr>
      <vt:lpstr>PowerPoint Presentation</vt:lpstr>
      <vt:lpstr>Do you like Ads?</vt:lpstr>
      <vt:lpstr>PowerPoint Presentation</vt:lpstr>
      <vt:lpstr>Computational Advertising</vt:lpstr>
      <vt:lpstr>Why Internet Advertising?</vt:lpstr>
      <vt:lpstr>Ad Effectiveness</vt:lpstr>
      <vt:lpstr>Advertisement Delivering</vt:lpstr>
      <vt:lpstr>Look, Think, Feel</vt:lpstr>
      <vt:lpstr>Human – Computer Interaction</vt:lpstr>
      <vt:lpstr>Mouse Interactions</vt:lpstr>
      <vt:lpstr>Problem Statement</vt:lpstr>
      <vt:lpstr>PowerPoint Presentation</vt:lpstr>
      <vt:lpstr>Problem Statement</vt:lpstr>
      <vt:lpstr>Computational Advertising &amp; Affective Computing</vt:lpstr>
      <vt:lpstr>Human Emotions</vt:lpstr>
      <vt:lpstr>Affective Computing</vt:lpstr>
      <vt:lpstr>Affective Computing Areas</vt:lpstr>
      <vt:lpstr>Research Questions</vt:lpstr>
      <vt:lpstr>Study Framework</vt:lpstr>
      <vt:lpstr>Methodology</vt:lpstr>
      <vt:lpstr>Survey: Cases</vt:lpstr>
      <vt:lpstr>Emotion Selection based on PAM model</vt:lpstr>
      <vt:lpstr>Survey Questions</vt:lpstr>
      <vt:lpstr>Survey Questions</vt:lpstr>
      <vt:lpstr>Results: Demographic and Emotions Distribution</vt:lpstr>
      <vt:lpstr>Results: Raw Data and Answers Correlation</vt:lpstr>
      <vt:lpstr>Results: Effect of Presentation Features</vt:lpstr>
      <vt:lpstr>Results: Emotional-Aware Intrusiveness and Annoyance</vt:lpstr>
      <vt:lpstr>Findings…</vt:lpstr>
      <vt:lpstr>Experiment</vt:lpstr>
      <vt:lpstr>Experiment: Sample Participant</vt:lpstr>
      <vt:lpstr>Experiment: Sample Participant</vt:lpstr>
      <vt:lpstr>Eye Tracking Sample</vt:lpstr>
      <vt:lpstr>Future Works: Reinforcement Learning</vt:lpstr>
      <vt:lpstr>Future Works: Game Theory</vt:lpstr>
      <vt:lpstr>Future Works</vt:lpstr>
      <vt:lpstr>References</vt:lpstr>
      <vt:lpstr>Q&amp;A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2019-04-23T15:26:07Z</dcterms:created>
  <dcterms:modified xsi:type="dcterms:W3CDTF">2022-02-25T18:04:34Z</dcterms:modified>
  <cp:version/>
</cp:coreProperties>
</file>